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08" r:id="rId2"/>
    <p:sldId id="396" r:id="rId3"/>
    <p:sldId id="395" r:id="rId4"/>
    <p:sldId id="398" r:id="rId5"/>
    <p:sldId id="399" r:id="rId6"/>
    <p:sldId id="400" r:id="rId7"/>
    <p:sldId id="410" r:id="rId8"/>
    <p:sldId id="403" r:id="rId9"/>
    <p:sldId id="404" r:id="rId10"/>
    <p:sldId id="405" r:id="rId11"/>
    <p:sldId id="406" r:id="rId12"/>
    <p:sldId id="409" r:id="rId13"/>
    <p:sldId id="407" r:id="rId14"/>
    <p:sldId id="401" r:id="rId15"/>
    <p:sldId id="319" r:id="rId16"/>
  </p:sldIdLst>
  <p:sldSz cx="12192000" cy="6858000"/>
  <p:notesSz cx="9144000" cy="6858000"/>
  <p:embeddedFontLst>
    <p:embeddedFont>
      <p:font typeface="Tahoma" panose="020B0604030504040204" pitchFamily="34" charset="0"/>
      <p:regular r:id="rId19"/>
      <p:bold r:id="rId20"/>
    </p:embeddedFont>
    <p:embeddedFont>
      <p:font typeface="Roboto" panose="02000000000000000000" pitchFamily="2" charset="0"/>
      <p:regular r:id="rId21"/>
      <p:bold r:id="rId22"/>
      <p:italic r:id="rId23"/>
      <p:boldItalic r:id="rId24"/>
    </p:embeddedFont>
    <p:embeddedFont>
      <p:font typeface="Roboto light" panose="02000000000000000000" pitchFamily="2" charset="0"/>
      <p:regular r:id="rId25"/>
      <p:italic r:id="rId26"/>
    </p:embeddedFont>
    <p:embeddedFont>
      <p:font typeface="Segoe UI" panose="020B0502040204020203" pitchFamily="34" charset="0"/>
      <p:regular r:id="rId27"/>
      <p:bold r:id="rId28"/>
      <p:italic r:id="rId29"/>
      <p:boldItalic r:id="rId30"/>
    </p:embeddedFont>
    <p:embeddedFont>
      <p:font typeface="Roboto light" panose="02000000000000000000" pitchFamily="2" charset="0"/>
      <p:regular r:id="rId25"/>
      <p:italic r:id="rId2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6312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363A"/>
    <a:srgbClr val="013163"/>
    <a:srgbClr val="D81E23"/>
    <a:srgbClr val="EE1C25"/>
    <a:srgbClr val="5497CC"/>
    <a:srgbClr val="919699"/>
    <a:srgbClr val="014991"/>
    <a:srgbClr val="EC1D23"/>
    <a:srgbClr val="013264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5402" autoAdjust="0"/>
  </p:normalViewPr>
  <p:slideViewPr>
    <p:cSldViewPr snapToGrid="0" snapToObjects="1" showGuides="1">
      <p:cViewPr varScale="1">
        <p:scale>
          <a:sx n="69" d="100"/>
          <a:sy n="69" d="100"/>
        </p:scale>
        <p:origin x="738" y="48"/>
      </p:cViewPr>
      <p:guideLst>
        <p:guide pos="6312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45" d="100"/>
          <a:sy n="145" d="100"/>
        </p:scale>
        <p:origin x="132" y="54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7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373811" y="6479514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/>
            </a:lvl1pPr>
          </a:lstStyle>
          <a:p>
            <a:r>
              <a:rPr lang="de-DE" b="1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|  25</a:t>
            </a:r>
            <a:endParaRPr lang="ru-RU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81417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Roboto" panose="02000000000000000000" pitchFamily="2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Roboto" panose="02000000000000000000" pitchFamily="2" charset="0"/>
              </a:defRPr>
            </a:lvl1pPr>
          </a:lstStyle>
          <a:p>
            <a:fld id="{40A5BB89-31DF-B34B-8C7A-14467CE2E158}" type="datetimeFigureOut">
              <a:rPr lang="ru-RU" smtClean="0"/>
              <a:pPr/>
              <a:t>02.06.2020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Roboto" panose="02000000000000000000" pitchFamily="2" charset="0"/>
              </a:defRPr>
            </a:lvl1pPr>
          </a:lstStyle>
          <a:p>
            <a:r>
              <a:rPr lang="de-DE" dirty="0"/>
              <a:t>|  25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Roboto" panose="02000000000000000000" pitchFamily="2" charset="0"/>
              </a:defRPr>
            </a:lvl1pPr>
          </a:lstStyle>
          <a:p>
            <a:fld id="{F7335BB9-079E-AE4A-BFBE-00478FCE94C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025949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|  25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335BB9-079E-AE4A-BFBE-00478FCE94C3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858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sb-vnedr.ru/" TargetMode="Externa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для КП с лого партнер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 flipV="1">
            <a:off x="0" y="2"/>
            <a:ext cx="12192000" cy="6957851"/>
          </a:xfrm>
          <a:prstGeom prst="rect">
            <a:avLst/>
          </a:prstGeom>
          <a:solidFill>
            <a:srgbClr val="F1F2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pic>
        <p:nvPicPr>
          <p:cNvPr id="13" name="Изображение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3" y="556648"/>
            <a:ext cx="2881312" cy="711765"/>
          </a:xfrm>
          <a:prstGeom prst="rect">
            <a:avLst/>
          </a:prstGeom>
        </p:spPr>
      </p:pic>
      <p:sp>
        <p:nvSpPr>
          <p:cNvPr id="18" name="Рисунок 15"/>
          <p:cNvSpPr>
            <a:spLocks noGrp="1"/>
          </p:cNvSpPr>
          <p:nvPr>
            <p:ph type="pic" sz="quarter" idx="12" hasCustomPrompt="1"/>
          </p:nvPr>
        </p:nvSpPr>
        <p:spPr>
          <a:xfrm>
            <a:off x="10417174" y="5592073"/>
            <a:ext cx="1440000" cy="716652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2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</a:t>
            </a:r>
          </a:p>
        </p:txBody>
      </p:sp>
      <p:sp>
        <p:nvSpPr>
          <p:cNvPr id="19" name="Рисунок 15"/>
          <p:cNvSpPr>
            <a:spLocks noGrp="1"/>
          </p:cNvSpPr>
          <p:nvPr>
            <p:ph type="pic" sz="quarter" idx="13" hasCustomPrompt="1"/>
          </p:nvPr>
        </p:nvSpPr>
        <p:spPr>
          <a:xfrm>
            <a:off x="8256228" y="5599447"/>
            <a:ext cx="1440000" cy="715939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2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</a:t>
            </a:r>
          </a:p>
        </p:txBody>
      </p:sp>
      <p:sp>
        <p:nvSpPr>
          <p:cNvPr id="20" name="Рисунок 15"/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5601930"/>
            <a:ext cx="1439863" cy="71640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2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</a:t>
            </a:r>
          </a:p>
        </p:txBody>
      </p:sp>
      <p:sp>
        <p:nvSpPr>
          <p:cNvPr id="21" name="Рисунок 15"/>
          <p:cNvSpPr>
            <a:spLocks noGrp="1"/>
          </p:cNvSpPr>
          <p:nvPr>
            <p:ph type="pic" sz="quarter" idx="15" hasCustomPrompt="1"/>
          </p:nvPr>
        </p:nvSpPr>
        <p:spPr>
          <a:xfrm>
            <a:off x="336403" y="5589589"/>
            <a:ext cx="2159148" cy="716400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2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 клиента</a:t>
            </a:r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76AD0796-C882-9F4F-A4F9-D4DE2CBDCD4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4963" y="2708275"/>
            <a:ext cx="11522211" cy="1441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 baseline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ru-RU" dirty="0" smtClean="0"/>
              <a:t>Название доклада (это обложка для защиты КП у заказчика)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972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исок-c-подложкой-без-рисунка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 userDrawn="1"/>
        </p:nvSpPr>
        <p:spPr>
          <a:xfrm flipV="1">
            <a:off x="334963" y="908049"/>
            <a:ext cx="11522075" cy="5384872"/>
          </a:xfrm>
          <a:prstGeom prst="rect">
            <a:avLst/>
          </a:prstGeom>
          <a:solidFill>
            <a:srgbClr val="F1F2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0" i="0" dirty="0">
              <a:latin typeface="Roboto" panose="02000000000000000000" pitchFamily="2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6" hasCustomPrompt="1"/>
          </p:nvPr>
        </p:nvSpPr>
        <p:spPr>
          <a:xfrm>
            <a:off x="695325" y="1277939"/>
            <a:ext cx="10801351" cy="1084262"/>
          </a:xfrm>
          <a:prstGeom prst="rect">
            <a:avLst/>
          </a:prstGeom>
        </p:spPr>
        <p:txBody>
          <a:bodyPr/>
          <a:lstStyle>
            <a:lvl1pPr marL="72000" indent="0">
              <a:buFontTx/>
              <a:buNone/>
              <a:defRPr sz="3200" b="1" i="0" baseline="0">
                <a:latin typeface="Roboto" charset="0"/>
                <a:ea typeface="Roboto" charset="0"/>
                <a:cs typeface="Roboto" charset="0"/>
              </a:defRPr>
            </a:lvl1pPr>
            <a:lvl2pPr>
              <a:defRPr sz="3200" b="1" i="0">
                <a:latin typeface="Roboto" charset="0"/>
                <a:ea typeface="Roboto" charset="0"/>
                <a:cs typeface="Roboto" charset="0"/>
              </a:defRPr>
            </a:lvl2pPr>
            <a:lvl3pPr>
              <a:defRPr sz="3200" b="1" i="0">
                <a:latin typeface="Roboto" charset="0"/>
                <a:ea typeface="Roboto" charset="0"/>
                <a:cs typeface="Roboto" charset="0"/>
              </a:defRPr>
            </a:lvl3pPr>
            <a:lvl4pPr>
              <a:defRPr sz="3200" b="1" i="0">
                <a:latin typeface="Roboto" charset="0"/>
                <a:ea typeface="Roboto" charset="0"/>
                <a:cs typeface="Roboto" charset="0"/>
              </a:defRPr>
            </a:lvl4pPr>
            <a:lvl5pPr>
              <a:defRPr sz="3200" b="1" i="0">
                <a:latin typeface="Roboto" charset="0"/>
                <a:ea typeface="Roboto" charset="0"/>
                <a:cs typeface="Roboto" charset="0"/>
              </a:defRPr>
            </a:lvl5pPr>
          </a:lstStyle>
          <a:p>
            <a:r>
              <a:rPr lang="ru-RU" dirty="0" smtClean="0"/>
              <a:t>Заголовок в одну или две строки на серой подложке + список (без рисунка!)</a:t>
            </a:r>
            <a:endParaRPr lang="ru-RU" dirty="0"/>
          </a:p>
        </p:txBody>
      </p:sp>
      <p:sp>
        <p:nvSpPr>
          <p:cNvPr id="7" name="Текст 7"/>
          <p:cNvSpPr>
            <a:spLocks noGrp="1"/>
          </p:cNvSpPr>
          <p:nvPr>
            <p:ph type="body" sz="quarter" idx="38"/>
          </p:nvPr>
        </p:nvSpPr>
        <p:spPr>
          <a:xfrm>
            <a:off x="695325" y="2708275"/>
            <a:ext cx="10801350" cy="3251091"/>
          </a:xfrm>
          <a:prstGeom prst="rect">
            <a:avLst/>
          </a:prstGeom>
        </p:spPr>
        <p:txBody>
          <a:bodyPr/>
          <a:lstStyle>
            <a:lvl1pPr marL="2286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2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1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30400">
              <a:buClr>
                <a:schemeClr val="tx2"/>
              </a:buClr>
              <a:buSzPct val="100000"/>
              <a:buFont typeface="Segoe UI" panose="020B0502040204020203" pitchFamily="34" charset="0"/>
              <a:buChar char="▪"/>
              <a:defRPr sz="1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buClr>
                <a:schemeClr val="tx2"/>
              </a:buClr>
              <a:buFont typeface="Wingdings" panose="05000000000000000000" pitchFamily="2" charset="2"/>
              <a:buChar char="§"/>
              <a:defRPr sz="1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>
              <a:buFont typeface="Wingdings" charset="2"/>
              <a:buChar char="§"/>
            </a:pPr>
            <a:endParaRPr lang="ru-RU" sz="1400" b="1" dirty="0" smtClean="0">
              <a:solidFill>
                <a:srgbClr val="D81E23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46538" y="245462"/>
            <a:ext cx="9449912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ВОДЭКО:</a:t>
            </a:r>
            <a:r>
              <a:rPr lang="ru-RU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УПРАВЛЕНЧЕСКИЙ И РЕГЛАМЕНТИРОВАННЫЙ УЧЕТ В </a:t>
            </a:r>
            <a:r>
              <a:rPr lang="en-US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1C:ERP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79200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438" userDrawn="1">
          <p15:clr>
            <a:srgbClr val="FBAE40"/>
          </p15:clr>
        </p15:guide>
        <p15:guide id="2" pos="7242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исок без подложки и без рисунка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sz="quarter" idx="36" hasCustomPrompt="1"/>
          </p:nvPr>
        </p:nvSpPr>
        <p:spPr>
          <a:xfrm>
            <a:off x="334962" y="908050"/>
            <a:ext cx="11522075" cy="10810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200" b="1" i="0" baseline="0">
                <a:latin typeface="Roboto" charset="0"/>
                <a:ea typeface="Roboto" charset="0"/>
                <a:cs typeface="Roboto" charset="0"/>
              </a:defRPr>
            </a:lvl1pPr>
            <a:lvl2pPr>
              <a:defRPr sz="3200" b="1" i="0">
                <a:latin typeface="Roboto" charset="0"/>
                <a:ea typeface="Roboto" charset="0"/>
                <a:cs typeface="Roboto" charset="0"/>
              </a:defRPr>
            </a:lvl2pPr>
            <a:lvl3pPr>
              <a:defRPr sz="3200" b="1" i="0">
                <a:latin typeface="Roboto" charset="0"/>
                <a:ea typeface="Roboto" charset="0"/>
                <a:cs typeface="Roboto" charset="0"/>
              </a:defRPr>
            </a:lvl3pPr>
            <a:lvl4pPr>
              <a:defRPr sz="3200" b="1" i="0">
                <a:latin typeface="Roboto" charset="0"/>
                <a:ea typeface="Roboto" charset="0"/>
                <a:cs typeface="Roboto" charset="0"/>
              </a:defRPr>
            </a:lvl4pPr>
            <a:lvl5pPr>
              <a:defRPr sz="3200" b="1" i="0">
                <a:latin typeface="Roboto" charset="0"/>
                <a:ea typeface="Roboto" charset="0"/>
                <a:cs typeface="Roboto" charset="0"/>
              </a:defRPr>
            </a:lvl5pPr>
          </a:lstStyle>
          <a:p>
            <a:r>
              <a:rPr lang="ru-RU" sz="32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Заголовок в одну или две строки + список (без рисунка!)</a:t>
            </a:r>
            <a:endParaRPr lang="ru-RU" sz="32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38"/>
          </p:nvPr>
        </p:nvSpPr>
        <p:spPr>
          <a:xfrm>
            <a:off x="335756" y="2349500"/>
            <a:ext cx="11521281" cy="3959226"/>
          </a:xfrm>
          <a:prstGeom prst="rect">
            <a:avLst/>
          </a:prstGeom>
        </p:spPr>
        <p:txBody>
          <a:bodyPr/>
          <a:lstStyle>
            <a:lvl1pPr marL="2286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2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1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30400">
              <a:buClr>
                <a:schemeClr val="tx2"/>
              </a:buClr>
              <a:buSzPct val="100000"/>
              <a:buFont typeface="Segoe UI" panose="020B0502040204020203" pitchFamily="34" charset="0"/>
              <a:buChar char="▪"/>
              <a:defRPr sz="1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buClr>
                <a:schemeClr val="tx2"/>
              </a:buClr>
              <a:buFont typeface="Wingdings" panose="05000000000000000000" pitchFamily="2" charset="2"/>
              <a:buChar char="§"/>
              <a:defRPr sz="1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>
              <a:buFont typeface="Wingdings" charset="2"/>
              <a:buChar char="§"/>
            </a:pPr>
            <a:endParaRPr lang="ru-RU" sz="1400" b="1" dirty="0" smtClean="0">
              <a:solidFill>
                <a:srgbClr val="D81E23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46538" y="245462"/>
            <a:ext cx="9449912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ВОДЭКО:</a:t>
            </a:r>
            <a:r>
              <a:rPr lang="ru-RU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УПРАВЛЕНЧЕСКИЙ И РЕГЛАМЕНТИРОВАННЫЙ УЧЕТ В </a:t>
            </a:r>
            <a:r>
              <a:rPr lang="en-US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1C:ERP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99530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ольшой скриншот или схе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sz="quarter" idx="36" hasCustomPrompt="1"/>
          </p:nvPr>
        </p:nvSpPr>
        <p:spPr>
          <a:xfrm>
            <a:off x="334964" y="886784"/>
            <a:ext cx="11522073" cy="69746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200" b="1" i="0" baseline="0">
                <a:latin typeface="Roboto" charset="0"/>
                <a:ea typeface="Roboto" charset="0"/>
                <a:cs typeface="Roboto" charset="0"/>
              </a:defRPr>
            </a:lvl1pPr>
            <a:lvl2pPr>
              <a:defRPr sz="3200" b="1" i="0">
                <a:latin typeface="Roboto" charset="0"/>
                <a:ea typeface="Roboto" charset="0"/>
                <a:cs typeface="Roboto" charset="0"/>
              </a:defRPr>
            </a:lvl2pPr>
            <a:lvl3pPr>
              <a:defRPr sz="3200" b="1" i="0">
                <a:latin typeface="Roboto" charset="0"/>
                <a:ea typeface="Roboto" charset="0"/>
                <a:cs typeface="Roboto" charset="0"/>
              </a:defRPr>
            </a:lvl3pPr>
            <a:lvl4pPr>
              <a:defRPr sz="3200" b="1" i="0">
                <a:latin typeface="Roboto" charset="0"/>
                <a:ea typeface="Roboto" charset="0"/>
                <a:cs typeface="Roboto" charset="0"/>
              </a:defRPr>
            </a:lvl4pPr>
            <a:lvl5pPr>
              <a:defRPr sz="3200" b="1" i="0">
                <a:latin typeface="Roboto" charset="0"/>
                <a:ea typeface="Roboto" charset="0"/>
                <a:cs typeface="Roboto" charset="0"/>
              </a:defRPr>
            </a:lvl5pPr>
          </a:lstStyle>
          <a:p>
            <a:r>
              <a:rPr lang="ru-RU" sz="32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Заголовок + только скриншот или схема (не рисунок!)</a:t>
            </a:r>
            <a:endParaRPr lang="ru-RU" sz="32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37" hasCustomPrompt="1"/>
          </p:nvPr>
        </p:nvSpPr>
        <p:spPr>
          <a:xfrm>
            <a:off x="334963" y="1628775"/>
            <a:ext cx="11522075" cy="4679949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l">
              <a:buNone/>
              <a:defRPr sz="1600" baseline="0"/>
            </a:lvl1pPr>
          </a:lstStyle>
          <a:p>
            <a:r>
              <a:rPr lang="ru-RU" dirty="0" smtClean="0"/>
              <a:t>Вставка скриншота или готовой схемы</a:t>
            </a:r>
            <a:endParaRPr lang="ru-RU" dirty="0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246538" y="245462"/>
            <a:ext cx="9449912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ВОДЭКО:</a:t>
            </a:r>
            <a:r>
              <a:rPr lang="ru-RU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УПРАВЛЕНЧЕСКИЙ И РЕГЛАМЕНТИРОВАННЫЙ УЧЕТ В </a:t>
            </a:r>
            <a:r>
              <a:rPr lang="en-US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1C:ERP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34774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026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ем схем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sz="quarter" idx="36" hasCustomPrompt="1"/>
          </p:nvPr>
        </p:nvSpPr>
        <p:spPr>
          <a:xfrm>
            <a:off x="334964" y="886784"/>
            <a:ext cx="11522073" cy="69746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200" b="1" i="0" baseline="0">
                <a:latin typeface="Roboto" charset="0"/>
                <a:ea typeface="Roboto" charset="0"/>
                <a:cs typeface="Roboto" charset="0"/>
              </a:defRPr>
            </a:lvl1pPr>
            <a:lvl2pPr>
              <a:defRPr sz="3200" b="1" i="0">
                <a:latin typeface="Roboto" charset="0"/>
                <a:ea typeface="Roboto" charset="0"/>
                <a:cs typeface="Roboto" charset="0"/>
              </a:defRPr>
            </a:lvl2pPr>
            <a:lvl3pPr>
              <a:defRPr sz="3200" b="1" i="0">
                <a:latin typeface="Roboto" charset="0"/>
                <a:ea typeface="Roboto" charset="0"/>
                <a:cs typeface="Roboto" charset="0"/>
              </a:defRPr>
            </a:lvl3pPr>
            <a:lvl4pPr>
              <a:defRPr sz="3200" b="1" i="0">
                <a:latin typeface="Roboto" charset="0"/>
                <a:ea typeface="Roboto" charset="0"/>
                <a:cs typeface="Roboto" charset="0"/>
              </a:defRPr>
            </a:lvl4pPr>
            <a:lvl5pPr>
              <a:defRPr sz="3200" b="1" i="0">
                <a:latin typeface="Roboto" charset="0"/>
                <a:ea typeface="Roboto" charset="0"/>
                <a:cs typeface="Roboto" charset="0"/>
              </a:defRPr>
            </a:lvl5pPr>
          </a:lstStyle>
          <a:p>
            <a:r>
              <a:rPr lang="ru-RU" sz="32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Заголовок + рисуем схему</a:t>
            </a:r>
            <a:endParaRPr lang="ru-RU" sz="32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246538" y="245462"/>
            <a:ext cx="9449912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ВОДЭКО:</a:t>
            </a:r>
            <a:r>
              <a:rPr lang="ru-RU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УПРАВЛЕНЧЕСКИЙ И РЕГЛАМЕНТИРОВАННЫЙ УЧЕТ В </a:t>
            </a:r>
            <a:r>
              <a:rPr lang="en-US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1C:ERP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90176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аблица 4"/>
          <p:cNvSpPr>
            <a:spLocks noGrp="1"/>
          </p:cNvSpPr>
          <p:nvPr>
            <p:ph type="tbl" sz="quarter" idx="35"/>
          </p:nvPr>
        </p:nvSpPr>
        <p:spPr>
          <a:xfrm>
            <a:off x="334963" y="2349499"/>
            <a:ext cx="11522074" cy="3959225"/>
          </a:xfrm>
          <a:prstGeom prst="rect">
            <a:avLst/>
          </a:prstGeom>
        </p:spPr>
        <p:txBody>
          <a:bodyPr anchor="ctr"/>
          <a:lstStyle>
            <a:lvl1pPr algn="ctr">
              <a:defRPr b="0" i="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smtClean="0"/>
              <a:t>Вставка таблицы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6" hasCustomPrompt="1"/>
          </p:nvPr>
        </p:nvSpPr>
        <p:spPr>
          <a:xfrm>
            <a:off x="334962" y="908049"/>
            <a:ext cx="11522075" cy="1081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 i="0" baseline="0">
                <a:latin typeface="Roboto" charset="0"/>
                <a:ea typeface="Roboto" charset="0"/>
                <a:cs typeface="Roboto" charset="0"/>
              </a:defRPr>
            </a:lvl1pPr>
          </a:lstStyle>
          <a:p>
            <a:pPr lvl="0"/>
            <a:r>
              <a:rPr lang="ru-RU" dirty="0" smtClean="0"/>
              <a:t>Заголовок в одну или две строки + таблица</a:t>
            </a:r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46538" y="245462"/>
            <a:ext cx="9449912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ВОДЭКО:</a:t>
            </a:r>
            <a:r>
              <a:rPr lang="ru-RU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УПРАВЛЕНЧЕСКИЙ И РЕГЛАМЕНТИРОВАННЫЙ УЧЕТ В </a:t>
            </a:r>
            <a:r>
              <a:rPr lang="en-US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1C:ERP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13670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8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роткие списки-сравн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 userDrawn="1"/>
        </p:nvSpPr>
        <p:spPr>
          <a:xfrm flipV="1">
            <a:off x="334963" y="908049"/>
            <a:ext cx="11522075" cy="5400675"/>
          </a:xfrm>
          <a:prstGeom prst="rect">
            <a:avLst/>
          </a:prstGeom>
          <a:solidFill>
            <a:srgbClr val="F1F2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0" i="0" dirty="0">
              <a:latin typeface="Roboto" panose="02000000000000000000" pitchFamily="2" charset="0"/>
            </a:endParaRPr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6096002" y="901699"/>
            <a:ext cx="5761036" cy="54070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6" hasCustomPrompt="1"/>
          </p:nvPr>
        </p:nvSpPr>
        <p:spPr>
          <a:xfrm>
            <a:off x="695325" y="1268412"/>
            <a:ext cx="5040313" cy="720726"/>
          </a:xfrm>
          <a:prstGeom prst="rect">
            <a:avLst/>
          </a:prstGeom>
        </p:spPr>
        <p:txBody>
          <a:bodyPr/>
          <a:lstStyle>
            <a:lvl1pPr marL="72000" indent="0">
              <a:buFontTx/>
              <a:buNone/>
              <a:defRPr sz="3200" b="1" i="0">
                <a:latin typeface="Roboto" charset="0"/>
                <a:ea typeface="Roboto" charset="0"/>
                <a:cs typeface="Roboto" charset="0"/>
              </a:defRPr>
            </a:lvl1pPr>
            <a:lvl2pPr>
              <a:defRPr sz="3200" b="1" i="0">
                <a:latin typeface="Roboto" charset="0"/>
                <a:ea typeface="Roboto" charset="0"/>
                <a:cs typeface="Roboto" charset="0"/>
              </a:defRPr>
            </a:lvl2pPr>
            <a:lvl3pPr>
              <a:defRPr sz="3200" b="1" i="0">
                <a:latin typeface="Roboto" charset="0"/>
                <a:ea typeface="Roboto" charset="0"/>
                <a:cs typeface="Roboto" charset="0"/>
              </a:defRPr>
            </a:lvl3pPr>
            <a:lvl4pPr>
              <a:defRPr sz="3200" b="1" i="0">
                <a:latin typeface="Roboto" charset="0"/>
                <a:ea typeface="Roboto" charset="0"/>
                <a:cs typeface="Roboto" charset="0"/>
              </a:defRPr>
            </a:lvl4pPr>
            <a:lvl5pPr>
              <a:defRPr sz="3200" b="1" i="0">
                <a:latin typeface="Roboto" charset="0"/>
                <a:ea typeface="Roboto" charset="0"/>
                <a:cs typeface="Roboto" charset="0"/>
              </a:defRPr>
            </a:lvl5pPr>
          </a:lstStyle>
          <a:p>
            <a:r>
              <a:rPr lang="ru-RU" sz="32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Заголовок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8" hasCustomPrompt="1"/>
          </p:nvPr>
        </p:nvSpPr>
        <p:spPr>
          <a:xfrm>
            <a:off x="6456363" y="1268413"/>
            <a:ext cx="5040311" cy="720725"/>
          </a:xfrm>
          <a:prstGeom prst="rect">
            <a:avLst/>
          </a:prstGeom>
        </p:spPr>
        <p:txBody>
          <a:bodyPr/>
          <a:lstStyle>
            <a:lvl1pPr marL="72000" indent="0">
              <a:buNone/>
              <a:defRPr sz="3200" b="1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 sz="3200" b="1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>
              <a:buNone/>
              <a:defRPr sz="3200" b="1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>
              <a:buNone/>
              <a:defRPr sz="3200" b="1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>
              <a:buNone/>
              <a:defRPr sz="3200" b="1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5" name="Текст 7"/>
          <p:cNvSpPr>
            <a:spLocks noGrp="1"/>
          </p:cNvSpPr>
          <p:nvPr>
            <p:ph type="body" sz="quarter" idx="42"/>
          </p:nvPr>
        </p:nvSpPr>
        <p:spPr>
          <a:xfrm>
            <a:off x="6456363" y="2349500"/>
            <a:ext cx="5040312" cy="3600450"/>
          </a:xfrm>
          <a:prstGeom prst="rect">
            <a:avLst/>
          </a:prstGeom>
        </p:spPr>
        <p:txBody>
          <a:bodyPr/>
          <a:lstStyle>
            <a:lvl1pPr marL="228600" indent="-288000">
              <a:buClr>
                <a:schemeClr val="bg1"/>
              </a:buClr>
              <a:buSzPct val="80000"/>
              <a:buFont typeface="Wingdings" panose="05000000000000000000" pitchFamily="2" charset="2"/>
              <a:buChar char="§"/>
              <a:defRPr sz="2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88000">
              <a:buClr>
                <a:schemeClr val="bg1"/>
              </a:buClr>
              <a:buSzPct val="80000"/>
              <a:buFont typeface="Wingdings" panose="05000000000000000000" pitchFamily="2" charset="2"/>
              <a:buChar char="§"/>
              <a:defRPr sz="1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88000">
              <a:buClr>
                <a:schemeClr val="bg1"/>
              </a:buClr>
              <a:buSzPct val="90000"/>
              <a:buFont typeface="Wingdings" panose="05000000000000000000" pitchFamily="2" charset="2"/>
              <a:buChar char="§"/>
              <a:defRPr sz="16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>
              <a:buClr>
                <a:schemeClr val="tx2"/>
              </a:buClr>
              <a:buFont typeface="Wingdings" panose="05000000000000000000" pitchFamily="2" charset="2"/>
              <a:buNone/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  <a:endParaRPr lang="ru-RU" sz="1400" b="1" dirty="0" smtClean="0">
              <a:solidFill>
                <a:srgbClr val="D81E23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43"/>
          </p:nvPr>
        </p:nvSpPr>
        <p:spPr>
          <a:xfrm>
            <a:off x="695325" y="2349499"/>
            <a:ext cx="5040313" cy="3600451"/>
          </a:xfrm>
          <a:prstGeom prst="rect">
            <a:avLst/>
          </a:prstGeom>
        </p:spPr>
        <p:txBody>
          <a:bodyPr/>
          <a:lstStyle>
            <a:lvl1pPr marL="2286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2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1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30400">
              <a:buClr>
                <a:schemeClr val="tx2"/>
              </a:buClr>
              <a:buSzPct val="100000"/>
              <a:buFont typeface="Segoe UI" panose="020B0502040204020203" pitchFamily="34" charset="0"/>
              <a:buChar char="▪"/>
              <a:defRPr sz="1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buClr>
                <a:schemeClr val="tx2"/>
              </a:buClr>
              <a:buFont typeface="Wingdings" panose="05000000000000000000" pitchFamily="2" charset="2"/>
              <a:buChar char="§"/>
              <a:defRPr sz="1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>
              <a:buFont typeface="Wingdings" charset="2"/>
              <a:buChar char="§"/>
            </a:pPr>
            <a:endParaRPr lang="ru-RU" sz="1400" b="1" dirty="0" smtClean="0">
              <a:solidFill>
                <a:srgbClr val="D81E23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246538" y="245462"/>
            <a:ext cx="9449912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ВОДЭКО:</a:t>
            </a:r>
            <a:r>
              <a:rPr lang="ru-RU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УПРАВЛЕНЧЕСКИЙ И РЕГЛАМЕНТИРОВАННЫЙ УЧЕТ В </a:t>
            </a:r>
            <a:r>
              <a:rPr lang="en-US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1C:ERP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13363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438" userDrawn="1">
          <p15:clr>
            <a:srgbClr val="FBAE40"/>
          </p15:clr>
        </p15:guide>
        <p15:guide id="2" orient="horz" pos="1026" userDrawn="1">
          <p15:clr>
            <a:srgbClr val="FBAE40"/>
          </p15:clr>
        </p15:guide>
        <p15:guide id="3" pos="4067" userDrawn="1">
          <p15:clr>
            <a:srgbClr val="FBAE40"/>
          </p15:clr>
        </p15:guide>
        <p15:guide id="4" pos="7242" userDrawn="1">
          <p15:clr>
            <a:srgbClr val="FBAE40"/>
          </p15:clr>
        </p15:guide>
        <p15:guide id="5" orient="horz" pos="3748" userDrawn="1">
          <p15:clr>
            <a:srgbClr val="FBAE40"/>
          </p15:clr>
        </p15:guide>
        <p15:guide id="6" orient="horz" pos="1480" userDrawn="1">
          <p15:clr>
            <a:srgbClr val="FBAE40"/>
          </p15:clr>
        </p15:guide>
        <p15:guide id="7" pos="3613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исок и акцен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 userDrawn="1"/>
        </p:nvSpPr>
        <p:spPr>
          <a:xfrm>
            <a:off x="7535862" y="1989139"/>
            <a:ext cx="4321175" cy="4319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6" hasCustomPrompt="1"/>
          </p:nvPr>
        </p:nvSpPr>
        <p:spPr>
          <a:xfrm>
            <a:off x="334963" y="908050"/>
            <a:ext cx="6840537" cy="10810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200" b="1" i="0" baseline="0">
                <a:latin typeface="Roboto" charset="0"/>
                <a:ea typeface="Roboto" charset="0"/>
                <a:cs typeface="Roboto" charset="0"/>
              </a:defRPr>
            </a:lvl1pPr>
            <a:lvl2pPr>
              <a:defRPr sz="3200" b="1" i="0">
                <a:latin typeface="Roboto" charset="0"/>
                <a:ea typeface="Roboto" charset="0"/>
                <a:cs typeface="Roboto" charset="0"/>
              </a:defRPr>
            </a:lvl2pPr>
            <a:lvl3pPr>
              <a:defRPr sz="3200" b="1" i="0">
                <a:latin typeface="Roboto" charset="0"/>
                <a:ea typeface="Roboto" charset="0"/>
                <a:cs typeface="Roboto" charset="0"/>
              </a:defRPr>
            </a:lvl3pPr>
            <a:lvl4pPr>
              <a:defRPr sz="3200" b="1" i="0">
                <a:latin typeface="Roboto" charset="0"/>
                <a:ea typeface="Roboto" charset="0"/>
                <a:cs typeface="Roboto" charset="0"/>
              </a:defRPr>
            </a:lvl4pPr>
            <a:lvl5pPr>
              <a:defRPr sz="3200" b="1" i="0"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Заголовок </a:t>
            </a:r>
            <a:r>
              <a:rPr lang="ru-RU" dirty="0" smtClean="0"/>
              <a:t>слайда в две строчки + список + акцент справа</a:t>
            </a:r>
            <a:endParaRPr lang="ru-RU" dirty="0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7535862" y="908049"/>
            <a:ext cx="4321175" cy="1081089"/>
          </a:xfrm>
          <a:prstGeom prst="rect">
            <a:avLst/>
          </a:prstGeom>
          <a:solidFill>
            <a:srgbClr val="0F7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grpSp>
        <p:nvGrpSpPr>
          <p:cNvPr id="8" name="Группа 7"/>
          <p:cNvGrpSpPr/>
          <p:nvPr userDrawn="1"/>
        </p:nvGrpSpPr>
        <p:grpSpPr>
          <a:xfrm>
            <a:off x="9950098" y="4851080"/>
            <a:ext cx="2469302" cy="1204793"/>
            <a:chOff x="8887068" y="-2456991"/>
            <a:chExt cx="3862222" cy="1884409"/>
          </a:xfrm>
        </p:grpSpPr>
        <p:sp>
          <p:nvSpPr>
            <p:cNvPr id="9" name="Прямоугольник 8"/>
            <p:cNvSpPr/>
            <p:nvPr/>
          </p:nvSpPr>
          <p:spPr>
            <a:xfrm rot="18900000">
              <a:off x="8887068" y="-2456991"/>
              <a:ext cx="3862222" cy="5047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b="0" i="0" dirty="0">
                <a:latin typeface="Roboto" panose="02000000000000000000" pitchFamily="2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 rot="2700000">
              <a:off x="8394452" y="-1646947"/>
              <a:ext cx="1643955" cy="504776"/>
            </a:xfrm>
            <a:prstGeom prst="rect">
              <a:avLst/>
            </a:prstGeom>
            <a:solidFill>
              <a:srgbClr val="0F7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b="0" i="0" dirty="0">
                <a:latin typeface="Roboto" panose="02000000000000000000" pitchFamily="2" charset="0"/>
              </a:endParaRPr>
            </a:p>
          </p:txBody>
        </p:sp>
      </p:grpSp>
      <p:sp>
        <p:nvSpPr>
          <p:cNvPr id="15" name="Текст 14"/>
          <p:cNvSpPr>
            <a:spLocks noGrp="1"/>
          </p:cNvSpPr>
          <p:nvPr>
            <p:ph type="body" sz="quarter" idx="39" hasCustomPrompt="1"/>
          </p:nvPr>
        </p:nvSpPr>
        <p:spPr>
          <a:xfrm>
            <a:off x="7896224" y="2349500"/>
            <a:ext cx="3600451" cy="2519363"/>
          </a:xfrm>
          <a:prstGeom prst="rect">
            <a:avLst/>
          </a:prstGeom>
        </p:spPr>
        <p:txBody>
          <a:bodyPr/>
          <a:lstStyle>
            <a:lvl1pPr marL="285750" indent="-285750">
              <a:buFont typeface="Wingdings" panose="05000000000000000000" pitchFamily="2" charset="2"/>
              <a:buChar char="§"/>
              <a:defRPr sz="1600" baseline="0">
                <a:solidFill>
                  <a:schemeClr val="bg1"/>
                </a:solidFill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ru-RU" dirty="0" smtClean="0"/>
              <a:t>Список</a:t>
            </a:r>
          </a:p>
        </p:txBody>
      </p:sp>
      <p:sp>
        <p:nvSpPr>
          <p:cNvPr id="16" name="Текст 14"/>
          <p:cNvSpPr>
            <a:spLocks noGrp="1"/>
          </p:cNvSpPr>
          <p:nvPr>
            <p:ph type="body" sz="quarter" idx="40" hasCustomPrompt="1"/>
          </p:nvPr>
        </p:nvSpPr>
        <p:spPr>
          <a:xfrm>
            <a:off x="7896224" y="1268413"/>
            <a:ext cx="3600451" cy="36988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ru-RU" dirty="0" smtClean="0"/>
              <a:t>Акцент (заголовок)</a:t>
            </a:r>
          </a:p>
        </p:txBody>
      </p:sp>
      <p:sp>
        <p:nvSpPr>
          <p:cNvPr id="13" name="Текст 7"/>
          <p:cNvSpPr>
            <a:spLocks noGrp="1"/>
          </p:cNvSpPr>
          <p:nvPr>
            <p:ph type="body" sz="quarter" idx="38"/>
          </p:nvPr>
        </p:nvSpPr>
        <p:spPr>
          <a:xfrm>
            <a:off x="335756" y="2349499"/>
            <a:ext cx="6839744" cy="3959227"/>
          </a:xfrm>
          <a:prstGeom prst="rect">
            <a:avLst/>
          </a:prstGeom>
        </p:spPr>
        <p:txBody>
          <a:bodyPr/>
          <a:lstStyle>
            <a:lvl1pPr marL="2286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2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1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30400">
              <a:buClr>
                <a:schemeClr val="tx2"/>
              </a:buClr>
              <a:buSzPct val="100000"/>
              <a:buFont typeface="Segoe UI" panose="020B0502040204020203" pitchFamily="34" charset="0"/>
              <a:buChar char="▪"/>
              <a:defRPr sz="1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buClr>
                <a:schemeClr val="tx2"/>
              </a:buClr>
              <a:buFont typeface="Wingdings" panose="05000000000000000000" pitchFamily="2" charset="2"/>
              <a:buChar char="§"/>
              <a:defRPr sz="1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>
              <a:buFont typeface="Wingdings" charset="2"/>
              <a:buChar char="§"/>
            </a:pPr>
            <a:endParaRPr lang="ru-RU" sz="1400" b="1" dirty="0" smtClean="0">
              <a:solidFill>
                <a:srgbClr val="D81E23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246538" y="245462"/>
            <a:ext cx="9449912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ВОДЭКО:</a:t>
            </a:r>
            <a:r>
              <a:rPr lang="ru-RU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УПРАВЛЕНЧЕСКИЙ И РЕГЛАМЕНТИРОВАННЫЙ УЧЕТ В </a:t>
            </a:r>
            <a:r>
              <a:rPr lang="en-US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1C:ERP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65721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4520" userDrawn="1">
          <p15:clr>
            <a:srgbClr val="FBAE40"/>
          </p15:clr>
        </p15:guide>
        <p15:guide id="2" orient="horz" pos="1480" userDrawn="1">
          <p15:clr>
            <a:srgbClr val="FBAE40"/>
          </p15:clr>
        </p15:guide>
        <p15:guide id="3" pos="4974" userDrawn="1">
          <p15:clr>
            <a:srgbClr val="FBAE40"/>
          </p15:clr>
        </p15:guide>
        <p15:guide id="4" pos="7242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криншот/схема и акцен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 userDrawn="1"/>
        </p:nvSpPr>
        <p:spPr>
          <a:xfrm>
            <a:off x="8591550" y="1989139"/>
            <a:ext cx="3265487" cy="4319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6" hasCustomPrompt="1"/>
          </p:nvPr>
        </p:nvSpPr>
        <p:spPr>
          <a:xfrm>
            <a:off x="334963" y="908050"/>
            <a:ext cx="7921625" cy="7302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200" b="1" i="0">
                <a:latin typeface="Roboto" charset="0"/>
                <a:ea typeface="Roboto" charset="0"/>
                <a:cs typeface="Roboto" charset="0"/>
              </a:defRPr>
            </a:lvl1pPr>
            <a:lvl2pPr>
              <a:defRPr sz="3200" b="1" i="0">
                <a:latin typeface="Roboto" charset="0"/>
                <a:ea typeface="Roboto" charset="0"/>
                <a:cs typeface="Roboto" charset="0"/>
              </a:defRPr>
            </a:lvl2pPr>
            <a:lvl3pPr>
              <a:defRPr sz="3200" b="1" i="0">
                <a:latin typeface="Roboto" charset="0"/>
                <a:ea typeface="Roboto" charset="0"/>
                <a:cs typeface="Roboto" charset="0"/>
              </a:defRPr>
            </a:lvl3pPr>
            <a:lvl4pPr>
              <a:defRPr sz="3200" b="1" i="0">
                <a:latin typeface="Roboto" charset="0"/>
                <a:ea typeface="Roboto" charset="0"/>
                <a:cs typeface="Roboto" charset="0"/>
              </a:defRPr>
            </a:lvl4pPr>
            <a:lvl5pPr>
              <a:defRPr sz="3200" b="1" i="0"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 smtClean="0"/>
              <a:t>Заголовок слайда в одну строчку</a:t>
            </a:r>
            <a:endParaRPr lang="ru-RU" dirty="0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8591550" y="908049"/>
            <a:ext cx="3265487" cy="1081089"/>
          </a:xfrm>
          <a:prstGeom prst="rect">
            <a:avLst/>
          </a:prstGeom>
          <a:solidFill>
            <a:srgbClr val="0F7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grpSp>
        <p:nvGrpSpPr>
          <p:cNvPr id="8" name="Группа 7"/>
          <p:cNvGrpSpPr/>
          <p:nvPr userDrawn="1"/>
        </p:nvGrpSpPr>
        <p:grpSpPr>
          <a:xfrm>
            <a:off x="9950098" y="4851080"/>
            <a:ext cx="2469302" cy="1204793"/>
            <a:chOff x="8887068" y="-2456991"/>
            <a:chExt cx="3862222" cy="1884409"/>
          </a:xfrm>
        </p:grpSpPr>
        <p:sp>
          <p:nvSpPr>
            <p:cNvPr id="9" name="Прямоугольник 8"/>
            <p:cNvSpPr/>
            <p:nvPr/>
          </p:nvSpPr>
          <p:spPr>
            <a:xfrm rot="18900000">
              <a:off x="8887068" y="-2456991"/>
              <a:ext cx="3862222" cy="5047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b="0" i="0" dirty="0">
                <a:latin typeface="Roboto" panose="02000000000000000000" pitchFamily="2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 rot="2700000">
              <a:off x="8394452" y="-1646947"/>
              <a:ext cx="1643955" cy="504776"/>
            </a:xfrm>
            <a:prstGeom prst="rect">
              <a:avLst/>
            </a:prstGeom>
            <a:solidFill>
              <a:srgbClr val="0F7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b="0" i="0" dirty="0">
                <a:latin typeface="Roboto" panose="02000000000000000000" pitchFamily="2" charset="0"/>
              </a:endParaRPr>
            </a:p>
          </p:txBody>
        </p:sp>
      </p:grpSp>
      <p:sp>
        <p:nvSpPr>
          <p:cNvPr id="15" name="Текст 14"/>
          <p:cNvSpPr>
            <a:spLocks noGrp="1"/>
          </p:cNvSpPr>
          <p:nvPr>
            <p:ph type="body" sz="quarter" idx="39" hasCustomPrompt="1"/>
          </p:nvPr>
        </p:nvSpPr>
        <p:spPr>
          <a:xfrm>
            <a:off x="8975725" y="2349500"/>
            <a:ext cx="2520950" cy="25193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ru-RU" dirty="0" smtClean="0"/>
              <a:t>Акцент (текст)</a:t>
            </a:r>
          </a:p>
        </p:txBody>
      </p:sp>
      <p:sp>
        <p:nvSpPr>
          <p:cNvPr id="16" name="Текст 14"/>
          <p:cNvSpPr>
            <a:spLocks noGrp="1"/>
          </p:cNvSpPr>
          <p:nvPr>
            <p:ph type="body" sz="quarter" idx="40" hasCustomPrompt="1"/>
          </p:nvPr>
        </p:nvSpPr>
        <p:spPr>
          <a:xfrm>
            <a:off x="8975725" y="1268413"/>
            <a:ext cx="2520950" cy="36988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ru-RU" dirty="0" smtClean="0"/>
              <a:t>Акцент (</a:t>
            </a:r>
            <a:r>
              <a:rPr lang="ru-RU" dirty="0" err="1" smtClean="0"/>
              <a:t>заколовок</a:t>
            </a:r>
            <a:r>
              <a:rPr lang="ru-RU" dirty="0" smtClean="0"/>
              <a:t>)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41" hasCustomPrompt="1"/>
          </p:nvPr>
        </p:nvSpPr>
        <p:spPr>
          <a:xfrm>
            <a:off x="334963" y="1638300"/>
            <a:ext cx="7921625" cy="4670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ru-RU" dirty="0" smtClean="0"/>
              <a:t>Скриншот или схема (рисунки не вставляем!)</a:t>
            </a:r>
            <a:endParaRPr lang="ru-RU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246538" y="245462"/>
            <a:ext cx="9449912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ВОДЭКО:</a:t>
            </a:r>
            <a:r>
              <a:rPr lang="ru-RU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УПРАВЛЕНЧЕСКИЙ И РЕГЛАМЕНТИРОВАННЫЙ УЧЕТ В </a:t>
            </a:r>
            <a:r>
              <a:rPr lang="en-US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1C:ERP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0128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405" userDrawn="1">
          <p15:clr>
            <a:srgbClr val="FBAE40"/>
          </p15:clr>
        </p15:guide>
        <p15:guide id="2" orient="horz" pos="1480">
          <p15:clr>
            <a:srgbClr val="FBAE40"/>
          </p15:clr>
        </p15:guide>
        <p15:guide id="3" pos="7242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орожная карта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Текст 10"/>
          <p:cNvSpPr>
            <a:spLocks noGrp="1"/>
          </p:cNvSpPr>
          <p:nvPr>
            <p:ph type="body" sz="quarter" idx="36" hasCustomPrompt="1"/>
          </p:nvPr>
        </p:nvSpPr>
        <p:spPr>
          <a:xfrm>
            <a:off x="334962" y="908050"/>
            <a:ext cx="11522076" cy="1081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 i="0">
                <a:latin typeface="Roboto" charset="0"/>
                <a:ea typeface="Roboto" charset="0"/>
                <a:cs typeface="Roboto" charset="0"/>
              </a:defRPr>
            </a:lvl1pPr>
          </a:lstStyle>
          <a:p>
            <a:pPr lvl="0"/>
            <a:r>
              <a:rPr lang="ru-RU" dirty="0"/>
              <a:t>Дорожная карта проекта</a:t>
            </a: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334962" y="5934010"/>
            <a:ext cx="11522075" cy="366582"/>
          </a:xfrm>
          <a:prstGeom prst="rect">
            <a:avLst/>
          </a:prstGeom>
          <a:solidFill>
            <a:srgbClr val="013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0" i="0" dirty="0">
              <a:latin typeface="Roboto" panose="02000000000000000000" pitchFamily="2" charset="0"/>
            </a:endParaRPr>
          </a:p>
        </p:txBody>
      </p:sp>
      <p:sp>
        <p:nvSpPr>
          <p:cNvPr id="14" name="Текст 16"/>
          <p:cNvSpPr>
            <a:spLocks noGrp="1"/>
          </p:cNvSpPr>
          <p:nvPr>
            <p:ph type="body" sz="quarter" idx="55" hasCustomPrompt="1"/>
          </p:nvPr>
        </p:nvSpPr>
        <p:spPr>
          <a:xfrm>
            <a:off x="1285875" y="5934010"/>
            <a:ext cx="1209675" cy="36671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  <a:latin typeface="+mj-lt"/>
              </a:defRPr>
            </a:lvl2pPr>
            <a:lvl3pPr>
              <a:defRPr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Период</a:t>
            </a:r>
            <a:endParaRPr lang="ru-RU" dirty="0"/>
          </a:p>
        </p:txBody>
      </p:sp>
      <p:sp>
        <p:nvSpPr>
          <p:cNvPr id="15" name="Текст 16"/>
          <p:cNvSpPr>
            <a:spLocks noGrp="1"/>
          </p:cNvSpPr>
          <p:nvPr>
            <p:ph type="body" sz="quarter" idx="56" hasCustomPrompt="1"/>
          </p:nvPr>
        </p:nvSpPr>
        <p:spPr>
          <a:xfrm>
            <a:off x="5491162" y="5927660"/>
            <a:ext cx="1209675" cy="36671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  <a:latin typeface="+mj-lt"/>
              </a:defRPr>
            </a:lvl2pPr>
            <a:lvl3pPr>
              <a:defRPr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Период</a:t>
            </a:r>
            <a:endParaRPr lang="ru-RU" dirty="0"/>
          </a:p>
        </p:txBody>
      </p:sp>
      <p:sp>
        <p:nvSpPr>
          <p:cNvPr id="16" name="Текст 16"/>
          <p:cNvSpPr>
            <a:spLocks noGrp="1"/>
          </p:cNvSpPr>
          <p:nvPr>
            <p:ph type="body" sz="quarter" idx="57" hasCustomPrompt="1"/>
          </p:nvPr>
        </p:nvSpPr>
        <p:spPr>
          <a:xfrm>
            <a:off x="9091613" y="5934010"/>
            <a:ext cx="1209675" cy="36671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  <a:latin typeface="+mj-lt"/>
              </a:defRPr>
            </a:lvl2pPr>
            <a:lvl3pPr>
              <a:defRPr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Период</a:t>
            </a:r>
            <a:endParaRPr lang="ru-RU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246538" y="245462"/>
            <a:ext cx="9449912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ВОДЭКО:</a:t>
            </a:r>
            <a:r>
              <a:rPr lang="ru-RU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УПРАВЛЕНЧЕСКИЙ И РЕГЛАМЕНТИРОВАННЫЙ УЧЕТ В </a:t>
            </a:r>
            <a:r>
              <a:rPr lang="en-US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1C:ERP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9702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орожная карта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Прямая соединительная линия 15"/>
          <p:cNvCxnSpPr/>
          <p:nvPr userDrawn="1"/>
        </p:nvCxnSpPr>
        <p:spPr>
          <a:xfrm>
            <a:off x="3284034" y="5265001"/>
            <a:ext cx="0" cy="7753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 userDrawn="1"/>
        </p:nvSpPr>
        <p:spPr>
          <a:xfrm>
            <a:off x="334962" y="5229225"/>
            <a:ext cx="11522076" cy="1080000"/>
          </a:xfrm>
          <a:prstGeom prst="rect">
            <a:avLst/>
          </a:prstGeom>
          <a:solidFill>
            <a:srgbClr val="F1F2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0" i="0" dirty="0">
              <a:latin typeface="Roboto" panose="02000000000000000000" pitchFamily="2" charset="0"/>
            </a:endParaRPr>
          </a:p>
        </p:txBody>
      </p:sp>
      <p:cxnSp>
        <p:nvCxnSpPr>
          <p:cNvPr id="25" name="Прямая соединительная линия 24"/>
          <p:cNvCxnSpPr/>
          <p:nvPr userDrawn="1"/>
        </p:nvCxnSpPr>
        <p:spPr>
          <a:xfrm>
            <a:off x="3932420" y="2908512"/>
            <a:ext cx="0" cy="1940003"/>
          </a:xfrm>
          <a:prstGeom prst="line">
            <a:avLst/>
          </a:prstGeom>
          <a:ln>
            <a:solidFill>
              <a:srgbClr val="0132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 userDrawn="1"/>
        </p:nvCxnSpPr>
        <p:spPr>
          <a:xfrm>
            <a:off x="7894976" y="2908512"/>
            <a:ext cx="0" cy="1940003"/>
          </a:xfrm>
          <a:prstGeom prst="line">
            <a:avLst/>
          </a:prstGeom>
          <a:ln>
            <a:solidFill>
              <a:srgbClr val="0132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Текст 5"/>
          <p:cNvSpPr>
            <a:spLocks noGrp="1"/>
          </p:cNvSpPr>
          <p:nvPr>
            <p:ph type="body" sz="quarter" idx="49" hasCustomPrompt="1"/>
          </p:nvPr>
        </p:nvSpPr>
        <p:spPr>
          <a:xfrm>
            <a:off x="1239486" y="5334604"/>
            <a:ext cx="1800000" cy="25497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i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pPr lvl="0"/>
            <a:r>
              <a:rPr lang="ru-RU" dirty="0"/>
              <a:t>Примечания</a:t>
            </a:r>
          </a:p>
        </p:txBody>
      </p:sp>
      <p:sp>
        <p:nvSpPr>
          <p:cNvPr id="42" name="Текст 5"/>
          <p:cNvSpPr>
            <a:spLocks noGrp="1"/>
          </p:cNvSpPr>
          <p:nvPr>
            <p:ph type="body" sz="quarter" idx="50" hasCustomPrompt="1"/>
          </p:nvPr>
        </p:nvSpPr>
        <p:spPr>
          <a:xfrm>
            <a:off x="5200952" y="5337537"/>
            <a:ext cx="1800000" cy="25497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i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pPr lvl="0"/>
            <a:r>
              <a:rPr lang="ru-RU" dirty="0"/>
              <a:t>Примечания</a:t>
            </a:r>
          </a:p>
        </p:txBody>
      </p:sp>
      <p:sp>
        <p:nvSpPr>
          <p:cNvPr id="43" name="Текст 5"/>
          <p:cNvSpPr>
            <a:spLocks noGrp="1"/>
          </p:cNvSpPr>
          <p:nvPr>
            <p:ph type="body" sz="quarter" idx="51" hasCustomPrompt="1"/>
          </p:nvPr>
        </p:nvSpPr>
        <p:spPr>
          <a:xfrm>
            <a:off x="9159993" y="5337537"/>
            <a:ext cx="1800000" cy="25497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i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pPr lvl="0"/>
            <a:r>
              <a:rPr lang="ru-RU" dirty="0"/>
              <a:t>Примечания</a:t>
            </a:r>
          </a:p>
        </p:txBody>
      </p:sp>
      <p:sp>
        <p:nvSpPr>
          <p:cNvPr id="44" name="Текст 10"/>
          <p:cNvSpPr>
            <a:spLocks noGrp="1"/>
          </p:cNvSpPr>
          <p:nvPr>
            <p:ph type="body" sz="quarter" idx="36" hasCustomPrompt="1"/>
          </p:nvPr>
        </p:nvSpPr>
        <p:spPr>
          <a:xfrm>
            <a:off x="334962" y="908050"/>
            <a:ext cx="11522075" cy="1081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 i="0">
                <a:latin typeface="Roboto" charset="0"/>
                <a:ea typeface="Roboto" charset="0"/>
                <a:cs typeface="Roboto" charset="0"/>
              </a:defRPr>
            </a:lvl1pPr>
          </a:lstStyle>
          <a:p>
            <a:pPr lvl="0"/>
            <a:r>
              <a:rPr lang="ru-RU" dirty="0" smtClean="0"/>
              <a:t>Дорожная карта проекта</a:t>
            </a:r>
            <a:endParaRPr lang="ru-RU" dirty="0"/>
          </a:p>
        </p:txBody>
      </p:sp>
      <p:sp>
        <p:nvSpPr>
          <p:cNvPr id="27" name="Прямоугольник 26"/>
          <p:cNvSpPr/>
          <p:nvPr userDrawn="1"/>
        </p:nvSpPr>
        <p:spPr>
          <a:xfrm>
            <a:off x="334962" y="2340199"/>
            <a:ext cx="11522075" cy="366582"/>
          </a:xfrm>
          <a:prstGeom prst="rect">
            <a:avLst/>
          </a:prstGeom>
          <a:solidFill>
            <a:srgbClr val="013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0" i="0" dirty="0">
              <a:latin typeface="Roboto" panose="02000000000000000000" pitchFamily="2" charset="0"/>
            </a:endParaRPr>
          </a:p>
        </p:txBody>
      </p:sp>
      <p:sp>
        <p:nvSpPr>
          <p:cNvPr id="28" name="Текст 16"/>
          <p:cNvSpPr>
            <a:spLocks noGrp="1"/>
          </p:cNvSpPr>
          <p:nvPr>
            <p:ph type="body" sz="quarter" idx="55" hasCustomPrompt="1"/>
          </p:nvPr>
        </p:nvSpPr>
        <p:spPr>
          <a:xfrm>
            <a:off x="1285875" y="2340199"/>
            <a:ext cx="1209675" cy="36671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  <a:latin typeface="+mj-lt"/>
              </a:defRPr>
            </a:lvl2pPr>
            <a:lvl3pPr>
              <a:defRPr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Период</a:t>
            </a:r>
            <a:endParaRPr lang="ru-RU" dirty="0"/>
          </a:p>
        </p:txBody>
      </p:sp>
      <p:sp>
        <p:nvSpPr>
          <p:cNvPr id="29" name="Текст 16"/>
          <p:cNvSpPr>
            <a:spLocks noGrp="1"/>
          </p:cNvSpPr>
          <p:nvPr>
            <p:ph type="body" sz="quarter" idx="56" hasCustomPrompt="1"/>
          </p:nvPr>
        </p:nvSpPr>
        <p:spPr>
          <a:xfrm>
            <a:off x="5491162" y="2333849"/>
            <a:ext cx="1209675" cy="36671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  <a:latin typeface="+mj-lt"/>
              </a:defRPr>
            </a:lvl2pPr>
            <a:lvl3pPr>
              <a:defRPr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Период</a:t>
            </a:r>
            <a:endParaRPr lang="ru-RU" dirty="0"/>
          </a:p>
        </p:txBody>
      </p:sp>
      <p:sp>
        <p:nvSpPr>
          <p:cNvPr id="31" name="Текст 16"/>
          <p:cNvSpPr>
            <a:spLocks noGrp="1"/>
          </p:cNvSpPr>
          <p:nvPr>
            <p:ph type="body" sz="quarter" idx="57" hasCustomPrompt="1"/>
          </p:nvPr>
        </p:nvSpPr>
        <p:spPr>
          <a:xfrm>
            <a:off x="9091613" y="2340199"/>
            <a:ext cx="1209675" cy="36671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  <a:latin typeface="+mj-lt"/>
              </a:defRPr>
            </a:lvl2pPr>
            <a:lvl3pPr>
              <a:defRPr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Период</a:t>
            </a:r>
            <a:endParaRPr lang="ru-RU" dirty="0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246538" y="245462"/>
            <a:ext cx="9449912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ВОДЭКО:</a:t>
            </a:r>
            <a:r>
              <a:rPr lang="ru-RU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УПРАВЛЕНЧЕСКИЙ И РЕГЛАМЕНТИРОВАННЫЙ УЧЕТ В </a:t>
            </a:r>
            <a:r>
              <a:rPr lang="en-US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1C:ERP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77174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для КП с лого партнеров и докладчи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 flipV="1">
            <a:off x="0" y="2"/>
            <a:ext cx="12192000" cy="6957851"/>
          </a:xfrm>
          <a:prstGeom prst="rect">
            <a:avLst/>
          </a:prstGeom>
          <a:solidFill>
            <a:srgbClr val="F1F2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25" name="Прямоугольник 24"/>
          <p:cNvSpPr/>
          <p:nvPr userDrawn="1"/>
        </p:nvSpPr>
        <p:spPr>
          <a:xfrm flipV="1">
            <a:off x="8976450" y="549274"/>
            <a:ext cx="2881450" cy="4693777"/>
          </a:xfrm>
          <a:prstGeom prst="rect">
            <a:avLst/>
          </a:prstGeom>
          <a:solidFill>
            <a:srgbClr val="013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0" i="0" dirty="0">
              <a:latin typeface="Roboto" panose="02000000000000000000" pitchFamily="2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20" hasCustomPrompt="1"/>
          </p:nvPr>
        </p:nvSpPr>
        <p:spPr>
          <a:xfrm>
            <a:off x="9328356" y="914400"/>
            <a:ext cx="1452715" cy="144534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 b="0" i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Фото</a:t>
            </a:r>
            <a:br>
              <a:rPr lang="ru-RU" dirty="0"/>
            </a:br>
            <a:r>
              <a:rPr lang="ru-RU" dirty="0"/>
              <a:t>выступающего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336402" y="3782962"/>
            <a:ext cx="7919825" cy="108590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aseline="0"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FontTx/>
              <a:buNone/>
              <a:defRPr sz="2000">
                <a:latin typeface="Roboto" charset="0"/>
                <a:ea typeface="Roboto" charset="0"/>
                <a:cs typeface="Roboto" charset="0"/>
              </a:defRPr>
            </a:lvl2pPr>
            <a:lvl3pPr marL="914400" indent="0">
              <a:buFontTx/>
              <a:buNone/>
              <a:defRPr sz="2000">
                <a:latin typeface="Roboto" charset="0"/>
                <a:ea typeface="Roboto" charset="0"/>
                <a:cs typeface="Roboto" charset="0"/>
              </a:defRPr>
            </a:lvl3pPr>
            <a:lvl4pPr marL="1371600" indent="0">
              <a:buFontTx/>
              <a:buNone/>
              <a:defRPr sz="2000">
                <a:latin typeface="Roboto" charset="0"/>
                <a:ea typeface="Roboto" charset="0"/>
                <a:cs typeface="Roboto" charset="0"/>
              </a:defRPr>
            </a:lvl4pPr>
            <a:lvl5pPr marL="1828800" indent="0">
              <a:buFontTx/>
              <a:buNone/>
              <a:defRPr sz="2000"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Раскрытое описание заголовка</a:t>
            </a:r>
          </a:p>
        </p:txBody>
      </p:sp>
      <p:sp>
        <p:nvSpPr>
          <p:cNvPr id="33" name="Текст 29"/>
          <p:cNvSpPr>
            <a:spLocks noGrp="1"/>
          </p:cNvSpPr>
          <p:nvPr>
            <p:ph type="body" sz="quarter" idx="23" hasCustomPrompt="1"/>
          </p:nvPr>
        </p:nvSpPr>
        <p:spPr>
          <a:xfrm>
            <a:off x="9328356" y="2713366"/>
            <a:ext cx="2168319" cy="59336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 b="1" i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Фамилия Имя</a:t>
            </a:r>
          </a:p>
        </p:txBody>
      </p:sp>
      <p:sp>
        <p:nvSpPr>
          <p:cNvPr id="16" name="Текст 11">
            <a:extLst>
              <a:ext uri="{FF2B5EF4-FFF2-40B4-BE49-F238E27FC236}">
                <a16:creationId xmlns:a16="http://schemas.microsoft.com/office/drawing/2014/main" id="{A233901D-112F-324D-83A8-6C85B0B2DF6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6402" y="1989139"/>
            <a:ext cx="7919825" cy="14398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 baseline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ru-RU" dirty="0" smtClean="0"/>
              <a:t>Название доклада (это вариант обложки для защиты КП у заказчика)</a:t>
            </a:r>
            <a:endParaRPr lang="ru-RU" dirty="0"/>
          </a:p>
        </p:txBody>
      </p:sp>
      <p:pic>
        <p:nvPicPr>
          <p:cNvPr id="17" name="Изображение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3" y="556648"/>
            <a:ext cx="2881312" cy="711765"/>
          </a:xfrm>
          <a:prstGeom prst="rect">
            <a:avLst/>
          </a:prstGeom>
        </p:spPr>
      </p:pic>
      <p:sp>
        <p:nvSpPr>
          <p:cNvPr id="22" name="Рисунок 15"/>
          <p:cNvSpPr>
            <a:spLocks noGrp="1"/>
          </p:cNvSpPr>
          <p:nvPr>
            <p:ph type="pic" sz="quarter" idx="12" hasCustomPrompt="1"/>
          </p:nvPr>
        </p:nvSpPr>
        <p:spPr>
          <a:xfrm>
            <a:off x="10417174" y="5592073"/>
            <a:ext cx="1440000" cy="716652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2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</a:t>
            </a:r>
          </a:p>
        </p:txBody>
      </p:sp>
      <p:sp>
        <p:nvSpPr>
          <p:cNvPr id="23" name="Рисунок 15"/>
          <p:cNvSpPr>
            <a:spLocks noGrp="1"/>
          </p:cNvSpPr>
          <p:nvPr>
            <p:ph type="pic" sz="quarter" idx="13" hasCustomPrompt="1"/>
          </p:nvPr>
        </p:nvSpPr>
        <p:spPr>
          <a:xfrm>
            <a:off x="8256228" y="5599447"/>
            <a:ext cx="1440000" cy="715939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2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</a:t>
            </a:r>
          </a:p>
        </p:txBody>
      </p:sp>
      <p:sp>
        <p:nvSpPr>
          <p:cNvPr id="24" name="Рисунок 15"/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5601930"/>
            <a:ext cx="1439863" cy="71640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2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</a:t>
            </a:r>
          </a:p>
        </p:txBody>
      </p:sp>
      <p:sp>
        <p:nvSpPr>
          <p:cNvPr id="26" name="Рисунок 15"/>
          <p:cNvSpPr>
            <a:spLocks noGrp="1"/>
          </p:cNvSpPr>
          <p:nvPr>
            <p:ph type="pic" sz="quarter" idx="15" hasCustomPrompt="1"/>
          </p:nvPr>
        </p:nvSpPr>
        <p:spPr>
          <a:xfrm>
            <a:off x="336403" y="5589589"/>
            <a:ext cx="2159148" cy="72579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2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 клиента</a:t>
            </a:r>
          </a:p>
        </p:txBody>
      </p:sp>
      <p:sp>
        <p:nvSpPr>
          <p:cNvPr id="27" name="Текст 29"/>
          <p:cNvSpPr>
            <a:spLocks noGrp="1"/>
          </p:cNvSpPr>
          <p:nvPr>
            <p:ph type="body" sz="quarter" idx="25" hasCustomPrompt="1"/>
          </p:nvPr>
        </p:nvSpPr>
        <p:spPr>
          <a:xfrm>
            <a:off x="9336088" y="3306726"/>
            <a:ext cx="2160587" cy="7307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0" i="0" baseline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для плавного перехода нажмите </a:t>
            </a:r>
            <a:r>
              <a:rPr lang="en-US" dirty="0"/>
              <a:t>Shift + </a:t>
            </a:r>
            <a:r>
              <a:rPr lang="en-US" dirty="0" smtClean="0"/>
              <a:t>Enter</a:t>
            </a:r>
            <a:endParaRPr lang="ru-RU" dirty="0"/>
          </a:p>
        </p:txBody>
      </p:sp>
      <p:sp>
        <p:nvSpPr>
          <p:cNvPr id="29" name="Текст 29"/>
          <p:cNvSpPr>
            <a:spLocks noGrp="1"/>
          </p:cNvSpPr>
          <p:nvPr>
            <p:ph type="body" sz="quarter" idx="24" hasCustomPrompt="1"/>
          </p:nvPr>
        </p:nvSpPr>
        <p:spPr>
          <a:xfrm>
            <a:off x="9328356" y="4149725"/>
            <a:ext cx="2346193" cy="736498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 i="0" baseline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altLang="ru-RU" sz="1400" dirty="0" err="1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name@softbalance.ru</a:t>
            </a:r>
            <a:r>
              <a:rPr lang="en-US" altLang="ru-RU" sz="14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/>
            </a:r>
            <a:br>
              <a:rPr lang="en-US" altLang="ru-RU" sz="14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lang="ru-RU" altLang="ru-RU" sz="1400" b="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+7 (812) 325-40-45</a:t>
            </a:r>
            <a:r>
              <a:rPr lang="en-US" altLang="ru-RU" sz="1400" b="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/>
            </a:r>
            <a:br>
              <a:rPr lang="en-US" altLang="ru-RU" sz="1400" b="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lang="en-US" altLang="ru-RU" sz="1400" dirty="0" smtClean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sb-vnedr.ru</a:t>
            </a:r>
            <a:r>
              <a:rPr lang="ru-RU" altLang="ru-RU" sz="1400" dirty="0" smtClean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 </a:t>
            </a:r>
            <a:endParaRPr lang="ru-RU" altLang="ru-RU" sz="1400" dirty="0">
              <a:solidFill>
                <a:schemeClr val="bg1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311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881" userDrawn="1">
          <p15:clr>
            <a:srgbClr val="FBAE40"/>
          </p15:clr>
        </p15:guide>
        <p15:guide id="2" pos="7242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точнения к Дорожной карте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Прямая соединительная линия 15"/>
          <p:cNvCxnSpPr/>
          <p:nvPr userDrawn="1"/>
        </p:nvCxnSpPr>
        <p:spPr>
          <a:xfrm>
            <a:off x="3284034" y="5265001"/>
            <a:ext cx="0" cy="7753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 userDrawn="1"/>
        </p:nvCxnSpPr>
        <p:spPr>
          <a:xfrm>
            <a:off x="3932420" y="4149049"/>
            <a:ext cx="0" cy="1986974"/>
          </a:xfrm>
          <a:prstGeom prst="line">
            <a:avLst/>
          </a:prstGeom>
          <a:ln>
            <a:solidFill>
              <a:srgbClr val="0132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 userDrawn="1"/>
        </p:nvCxnSpPr>
        <p:spPr>
          <a:xfrm>
            <a:off x="7914026" y="4149049"/>
            <a:ext cx="0" cy="1986974"/>
          </a:xfrm>
          <a:prstGeom prst="line">
            <a:avLst/>
          </a:prstGeom>
          <a:ln>
            <a:solidFill>
              <a:srgbClr val="0132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 userDrawn="1"/>
        </p:nvSpPr>
        <p:spPr>
          <a:xfrm>
            <a:off x="334962" y="3435350"/>
            <a:ext cx="11522075" cy="366582"/>
          </a:xfrm>
          <a:prstGeom prst="rect">
            <a:avLst/>
          </a:prstGeom>
          <a:solidFill>
            <a:srgbClr val="013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0" i="0" dirty="0">
              <a:latin typeface="Roboto" panose="02000000000000000000" pitchFamily="2" charset="0"/>
            </a:endParaRPr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55" hasCustomPrompt="1"/>
          </p:nvPr>
        </p:nvSpPr>
        <p:spPr>
          <a:xfrm>
            <a:off x="1285875" y="3435350"/>
            <a:ext cx="1209675" cy="36671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  <a:latin typeface="+mj-lt"/>
              </a:defRPr>
            </a:lvl2pPr>
            <a:lvl3pPr>
              <a:defRPr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Период</a:t>
            </a:r>
            <a:endParaRPr lang="ru-RU" dirty="0"/>
          </a:p>
        </p:txBody>
      </p:sp>
      <p:sp>
        <p:nvSpPr>
          <p:cNvPr id="35" name="Текст 16"/>
          <p:cNvSpPr>
            <a:spLocks noGrp="1"/>
          </p:cNvSpPr>
          <p:nvPr>
            <p:ph type="body" sz="quarter" idx="56" hasCustomPrompt="1"/>
          </p:nvPr>
        </p:nvSpPr>
        <p:spPr>
          <a:xfrm>
            <a:off x="5491162" y="3429000"/>
            <a:ext cx="1209675" cy="36671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  <a:latin typeface="+mj-lt"/>
              </a:defRPr>
            </a:lvl2pPr>
            <a:lvl3pPr>
              <a:defRPr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Период</a:t>
            </a:r>
            <a:endParaRPr lang="ru-RU" dirty="0"/>
          </a:p>
        </p:txBody>
      </p:sp>
      <p:sp>
        <p:nvSpPr>
          <p:cNvPr id="36" name="Текст 16"/>
          <p:cNvSpPr>
            <a:spLocks noGrp="1"/>
          </p:cNvSpPr>
          <p:nvPr>
            <p:ph type="body" sz="quarter" idx="57" hasCustomPrompt="1"/>
          </p:nvPr>
        </p:nvSpPr>
        <p:spPr>
          <a:xfrm>
            <a:off x="9091613" y="3435350"/>
            <a:ext cx="1209675" cy="36671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  <a:latin typeface="+mj-lt"/>
              </a:defRPr>
            </a:lvl2pPr>
            <a:lvl3pPr>
              <a:defRPr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Период</a:t>
            </a:r>
            <a:endParaRPr lang="ru-RU" dirty="0"/>
          </a:p>
        </p:txBody>
      </p:sp>
      <p:sp>
        <p:nvSpPr>
          <p:cNvPr id="15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335756" y="908050"/>
            <a:ext cx="11521281" cy="2160971"/>
          </a:xfrm>
          <a:prstGeom prst="rect">
            <a:avLst/>
          </a:prstGeom>
        </p:spPr>
        <p:txBody>
          <a:bodyPr/>
          <a:lstStyle>
            <a:lvl1pPr marL="2286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2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1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30400">
              <a:buClr>
                <a:schemeClr val="tx2"/>
              </a:buClr>
              <a:buSzPct val="100000"/>
              <a:buFont typeface="Segoe UI" panose="020B0502040204020203" pitchFamily="34" charset="0"/>
              <a:buChar char="▪"/>
              <a:defRPr sz="1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buClr>
                <a:schemeClr val="tx2"/>
              </a:buClr>
              <a:buFont typeface="Wingdings" panose="05000000000000000000" pitchFamily="2" charset="2"/>
              <a:buChar char="§"/>
              <a:defRPr sz="1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ru-RU" dirty="0" smtClean="0"/>
              <a:t>Уточнения к дорожной карте проекта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>
              <a:buFont typeface="Wingdings" charset="2"/>
              <a:buChar char="§"/>
            </a:pPr>
            <a:endParaRPr lang="ru-RU" sz="1400" b="1" dirty="0" smtClean="0">
              <a:solidFill>
                <a:srgbClr val="D81E23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18" name="Текст 7"/>
          <p:cNvSpPr>
            <a:spLocks noGrp="1"/>
          </p:cNvSpPr>
          <p:nvPr>
            <p:ph type="body" sz="quarter" idx="58"/>
          </p:nvPr>
        </p:nvSpPr>
        <p:spPr>
          <a:xfrm>
            <a:off x="335757" y="4149049"/>
            <a:ext cx="3258782" cy="2159678"/>
          </a:xfrm>
          <a:prstGeom prst="rect">
            <a:avLst/>
          </a:prstGeom>
        </p:spPr>
        <p:txBody>
          <a:bodyPr/>
          <a:lstStyle>
            <a:lvl1pPr marL="2286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2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1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30400">
              <a:buClr>
                <a:schemeClr val="tx2"/>
              </a:buClr>
              <a:buSzPct val="100000"/>
              <a:buFont typeface="Segoe UI" panose="020B0502040204020203" pitchFamily="34" charset="0"/>
              <a:buChar char="▪"/>
              <a:defRPr sz="1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buClr>
                <a:schemeClr val="tx2"/>
              </a:buClr>
              <a:buFont typeface="Wingdings" panose="05000000000000000000" pitchFamily="2" charset="2"/>
              <a:buChar char="§"/>
              <a:defRPr sz="1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>
              <a:buFont typeface="Wingdings" charset="2"/>
              <a:buChar char="§"/>
            </a:pPr>
            <a:endParaRPr lang="ru-RU" sz="1400" b="1" dirty="0" smtClean="0">
              <a:solidFill>
                <a:srgbClr val="D81E23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19" name="Текст 7"/>
          <p:cNvSpPr>
            <a:spLocks noGrp="1"/>
          </p:cNvSpPr>
          <p:nvPr>
            <p:ph type="body" sz="quarter" idx="59"/>
          </p:nvPr>
        </p:nvSpPr>
        <p:spPr>
          <a:xfrm>
            <a:off x="4277081" y="4149725"/>
            <a:ext cx="3258782" cy="2159678"/>
          </a:xfrm>
          <a:prstGeom prst="rect">
            <a:avLst/>
          </a:prstGeom>
        </p:spPr>
        <p:txBody>
          <a:bodyPr/>
          <a:lstStyle>
            <a:lvl1pPr marL="2286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2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1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30400">
              <a:buClr>
                <a:schemeClr val="tx2"/>
              </a:buClr>
              <a:buSzPct val="100000"/>
              <a:buFont typeface="Segoe UI" panose="020B0502040204020203" pitchFamily="34" charset="0"/>
              <a:buChar char="▪"/>
              <a:defRPr sz="1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buClr>
                <a:schemeClr val="tx2"/>
              </a:buClr>
              <a:buFont typeface="Wingdings" panose="05000000000000000000" pitchFamily="2" charset="2"/>
              <a:buChar char="§"/>
              <a:defRPr sz="1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>
              <a:buFont typeface="Wingdings" charset="2"/>
              <a:buChar char="§"/>
            </a:pPr>
            <a:endParaRPr lang="ru-RU" sz="1400" b="1" dirty="0" smtClean="0">
              <a:solidFill>
                <a:srgbClr val="D81E23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20" name="Текст 7"/>
          <p:cNvSpPr>
            <a:spLocks noGrp="1"/>
          </p:cNvSpPr>
          <p:nvPr>
            <p:ph type="body" sz="quarter" idx="60"/>
          </p:nvPr>
        </p:nvSpPr>
        <p:spPr>
          <a:xfrm>
            <a:off x="8256588" y="4149047"/>
            <a:ext cx="3258782" cy="2159678"/>
          </a:xfrm>
          <a:prstGeom prst="rect">
            <a:avLst/>
          </a:prstGeom>
        </p:spPr>
        <p:txBody>
          <a:bodyPr/>
          <a:lstStyle>
            <a:lvl1pPr marL="2286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2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1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30400">
              <a:buClr>
                <a:schemeClr val="tx2"/>
              </a:buClr>
              <a:buSzPct val="100000"/>
              <a:buFont typeface="Segoe UI" panose="020B0502040204020203" pitchFamily="34" charset="0"/>
              <a:buChar char="▪"/>
              <a:defRPr sz="1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buClr>
                <a:schemeClr val="tx2"/>
              </a:buClr>
              <a:buFont typeface="Wingdings" panose="05000000000000000000" pitchFamily="2" charset="2"/>
              <a:buChar char="§"/>
              <a:defRPr sz="1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>
              <a:buFont typeface="Wingdings" charset="2"/>
              <a:buChar char="§"/>
            </a:pPr>
            <a:endParaRPr lang="ru-RU" sz="1400" b="1" dirty="0" smtClean="0">
              <a:solidFill>
                <a:srgbClr val="D81E23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246538" y="245462"/>
            <a:ext cx="9449912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ВОДЭКО:</a:t>
            </a:r>
            <a:r>
              <a:rPr lang="ru-RU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УПРАВЛЕНЧЕСКИЙ И РЕГЛАМЕНТИРОВАННЫЙ УЧЕТ В </a:t>
            </a:r>
            <a:r>
              <a:rPr lang="en-US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1C:ERP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0933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точнения к Дорожной карт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Прямая соединительная линия 15"/>
          <p:cNvCxnSpPr/>
          <p:nvPr userDrawn="1"/>
        </p:nvCxnSpPr>
        <p:spPr>
          <a:xfrm>
            <a:off x="3284034" y="5265001"/>
            <a:ext cx="0" cy="7753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 userDrawn="1"/>
        </p:nvCxnSpPr>
        <p:spPr>
          <a:xfrm>
            <a:off x="3932420" y="3436662"/>
            <a:ext cx="0" cy="2196000"/>
          </a:xfrm>
          <a:prstGeom prst="line">
            <a:avLst/>
          </a:prstGeom>
          <a:ln w="28575">
            <a:solidFill>
              <a:srgbClr val="0132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 userDrawn="1"/>
        </p:nvCxnSpPr>
        <p:spPr>
          <a:xfrm>
            <a:off x="7914026" y="3436662"/>
            <a:ext cx="0" cy="2196000"/>
          </a:xfrm>
          <a:prstGeom prst="line">
            <a:avLst/>
          </a:prstGeom>
          <a:ln w="28575">
            <a:solidFill>
              <a:srgbClr val="0132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 userDrawn="1"/>
        </p:nvSpPr>
        <p:spPr>
          <a:xfrm>
            <a:off x="334962" y="2722964"/>
            <a:ext cx="11522075" cy="366582"/>
          </a:xfrm>
          <a:prstGeom prst="rect">
            <a:avLst/>
          </a:prstGeom>
          <a:solidFill>
            <a:srgbClr val="013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0" i="0" dirty="0">
              <a:latin typeface="Roboto" panose="02000000000000000000" pitchFamily="2" charset="0"/>
            </a:endParaRPr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55" hasCustomPrompt="1"/>
          </p:nvPr>
        </p:nvSpPr>
        <p:spPr>
          <a:xfrm>
            <a:off x="1285875" y="2722964"/>
            <a:ext cx="1209675" cy="36671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  <a:latin typeface="+mj-lt"/>
              </a:defRPr>
            </a:lvl2pPr>
            <a:lvl3pPr>
              <a:defRPr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Период</a:t>
            </a:r>
            <a:endParaRPr lang="ru-RU" dirty="0"/>
          </a:p>
        </p:txBody>
      </p:sp>
      <p:sp>
        <p:nvSpPr>
          <p:cNvPr id="35" name="Текст 16"/>
          <p:cNvSpPr>
            <a:spLocks noGrp="1"/>
          </p:cNvSpPr>
          <p:nvPr>
            <p:ph type="body" sz="quarter" idx="56" hasCustomPrompt="1"/>
          </p:nvPr>
        </p:nvSpPr>
        <p:spPr>
          <a:xfrm>
            <a:off x="5491162" y="2716614"/>
            <a:ext cx="1209675" cy="36671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  <a:latin typeface="+mj-lt"/>
              </a:defRPr>
            </a:lvl2pPr>
            <a:lvl3pPr>
              <a:defRPr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Период</a:t>
            </a:r>
            <a:endParaRPr lang="ru-RU" dirty="0"/>
          </a:p>
        </p:txBody>
      </p:sp>
      <p:sp>
        <p:nvSpPr>
          <p:cNvPr id="36" name="Текст 16"/>
          <p:cNvSpPr>
            <a:spLocks noGrp="1"/>
          </p:cNvSpPr>
          <p:nvPr>
            <p:ph type="body" sz="quarter" idx="57" hasCustomPrompt="1"/>
          </p:nvPr>
        </p:nvSpPr>
        <p:spPr>
          <a:xfrm>
            <a:off x="9091613" y="2722964"/>
            <a:ext cx="1209675" cy="36671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  <a:latin typeface="+mj-lt"/>
              </a:defRPr>
            </a:lvl2pPr>
            <a:lvl3pPr>
              <a:defRPr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ru-RU" dirty="0" smtClean="0"/>
              <a:t>Период</a:t>
            </a:r>
            <a:endParaRPr lang="ru-RU" dirty="0"/>
          </a:p>
        </p:txBody>
      </p:sp>
      <p:sp>
        <p:nvSpPr>
          <p:cNvPr id="18" name="Текст 7"/>
          <p:cNvSpPr>
            <a:spLocks noGrp="1"/>
          </p:cNvSpPr>
          <p:nvPr>
            <p:ph type="body" sz="quarter" idx="59"/>
          </p:nvPr>
        </p:nvSpPr>
        <p:spPr>
          <a:xfrm>
            <a:off x="334963" y="3428999"/>
            <a:ext cx="3258782" cy="2879725"/>
          </a:xfrm>
          <a:prstGeom prst="rect">
            <a:avLst/>
          </a:prstGeom>
        </p:spPr>
        <p:txBody>
          <a:bodyPr/>
          <a:lstStyle>
            <a:lvl1pPr marL="2286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2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1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30400">
              <a:buClr>
                <a:schemeClr val="tx2"/>
              </a:buClr>
              <a:buSzPct val="100000"/>
              <a:buFont typeface="Segoe UI" panose="020B0502040204020203" pitchFamily="34" charset="0"/>
              <a:buChar char="▪"/>
              <a:defRPr sz="1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buClr>
                <a:schemeClr val="tx2"/>
              </a:buClr>
              <a:buFont typeface="Wingdings" panose="05000000000000000000" pitchFamily="2" charset="2"/>
              <a:buChar char="§"/>
              <a:defRPr sz="1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>
              <a:buFont typeface="Wingdings" charset="2"/>
              <a:buChar char="§"/>
            </a:pPr>
            <a:endParaRPr lang="ru-RU" sz="1400" b="1" dirty="0" smtClean="0">
              <a:solidFill>
                <a:srgbClr val="D81E23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19" name="Текст 7"/>
          <p:cNvSpPr>
            <a:spLocks noGrp="1"/>
          </p:cNvSpPr>
          <p:nvPr>
            <p:ph type="body" sz="quarter" idx="60"/>
          </p:nvPr>
        </p:nvSpPr>
        <p:spPr>
          <a:xfrm>
            <a:off x="4277081" y="3441454"/>
            <a:ext cx="3258782" cy="2867270"/>
          </a:xfrm>
          <a:prstGeom prst="rect">
            <a:avLst/>
          </a:prstGeom>
        </p:spPr>
        <p:txBody>
          <a:bodyPr/>
          <a:lstStyle>
            <a:lvl1pPr marL="2286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2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1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30400">
              <a:buClr>
                <a:schemeClr val="tx2"/>
              </a:buClr>
              <a:buSzPct val="100000"/>
              <a:buFont typeface="Segoe UI" panose="020B0502040204020203" pitchFamily="34" charset="0"/>
              <a:buChar char="▪"/>
              <a:defRPr sz="1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buClr>
                <a:schemeClr val="tx2"/>
              </a:buClr>
              <a:buFont typeface="Wingdings" panose="05000000000000000000" pitchFamily="2" charset="2"/>
              <a:buChar char="§"/>
              <a:defRPr sz="1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>
              <a:buFont typeface="Wingdings" charset="2"/>
              <a:buChar char="§"/>
            </a:pPr>
            <a:endParaRPr lang="ru-RU" sz="1400" b="1" dirty="0" smtClean="0">
              <a:solidFill>
                <a:srgbClr val="D81E23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20" name="Текст 7"/>
          <p:cNvSpPr>
            <a:spLocks noGrp="1"/>
          </p:cNvSpPr>
          <p:nvPr>
            <p:ph type="body" sz="quarter" idx="61"/>
          </p:nvPr>
        </p:nvSpPr>
        <p:spPr>
          <a:xfrm>
            <a:off x="8256588" y="3429000"/>
            <a:ext cx="3600449" cy="2879724"/>
          </a:xfrm>
          <a:prstGeom prst="rect">
            <a:avLst/>
          </a:prstGeom>
        </p:spPr>
        <p:txBody>
          <a:bodyPr/>
          <a:lstStyle>
            <a:lvl1pPr marL="2286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2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1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30400">
              <a:buClr>
                <a:schemeClr val="tx2"/>
              </a:buClr>
              <a:buSzPct val="100000"/>
              <a:buFont typeface="Segoe UI" panose="020B0502040204020203" pitchFamily="34" charset="0"/>
              <a:buChar char="▪"/>
              <a:defRPr sz="1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buClr>
                <a:schemeClr val="tx2"/>
              </a:buClr>
              <a:buFont typeface="Wingdings" panose="05000000000000000000" pitchFamily="2" charset="2"/>
              <a:buChar char="§"/>
              <a:defRPr sz="1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>
              <a:buFont typeface="Wingdings" charset="2"/>
              <a:buChar char="§"/>
            </a:pPr>
            <a:endParaRPr lang="ru-RU" sz="1400" b="1" dirty="0" smtClean="0">
              <a:solidFill>
                <a:srgbClr val="D81E23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334961" y="908050"/>
            <a:ext cx="11522075" cy="1467288"/>
          </a:xfrm>
          <a:prstGeom prst="rect">
            <a:avLst/>
          </a:prstGeom>
        </p:spPr>
        <p:txBody>
          <a:bodyPr/>
          <a:lstStyle>
            <a:lvl1pPr marL="2286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2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1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30400">
              <a:buClr>
                <a:schemeClr val="tx2"/>
              </a:buClr>
              <a:buSzPct val="100000"/>
              <a:buFont typeface="Segoe UI" panose="020B0502040204020203" pitchFamily="34" charset="0"/>
              <a:buChar char="▪"/>
              <a:defRPr sz="1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buClr>
                <a:schemeClr val="tx2"/>
              </a:buClr>
              <a:buFont typeface="Wingdings" panose="05000000000000000000" pitchFamily="2" charset="2"/>
              <a:buChar char="§"/>
              <a:defRPr sz="1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ru-RU" dirty="0" smtClean="0"/>
              <a:t>Уточнения к дорожной карте проекта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>
              <a:buFont typeface="Wingdings" charset="2"/>
              <a:buChar char="§"/>
            </a:pPr>
            <a:endParaRPr lang="ru-RU" sz="1400" b="1" dirty="0" smtClean="0">
              <a:solidFill>
                <a:srgbClr val="D81E23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246538" y="245462"/>
            <a:ext cx="9449912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ВОДЭКО:</a:t>
            </a:r>
            <a:r>
              <a:rPr lang="ru-RU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УПРАВЛЕНЧЕСКИЙ И РЕГЛАМЕНТИРОВАННЫЙ УЧЕТ В </a:t>
            </a:r>
            <a:r>
              <a:rPr lang="en-US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1C:ERP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495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орожная карта с поджожк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 userDrawn="1"/>
        </p:nvSpPr>
        <p:spPr>
          <a:xfrm flipV="1">
            <a:off x="334963" y="908049"/>
            <a:ext cx="11522075" cy="5400672"/>
          </a:xfrm>
          <a:prstGeom prst="rect">
            <a:avLst/>
          </a:prstGeom>
          <a:solidFill>
            <a:srgbClr val="F1F2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0" i="0" dirty="0">
              <a:latin typeface="Roboto" panose="02000000000000000000" pitchFamily="2" charset="0"/>
            </a:endParaRPr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334962" y="4868863"/>
            <a:ext cx="11522076" cy="14398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cxnSp>
        <p:nvCxnSpPr>
          <p:cNvPr id="16" name="Прямая соединительная линия 15"/>
          <p:cNvCxnSpPr/>
          <p:nvPr userDrawn="1"/>
        </p:nvCxnSpPr>
        <p:spPr>
          <a:xfrm>
            <a:off x="3217359" y="5179276"/>
            <a:ext cx="0" cy="7753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 userDrawn="1"/>
        </p:nvCxnSpPr>
        <p:spPr>
          <a:xfrm>
            <a:off x="6096000" y="5179276"/>
            <a:ext cx="0" cy="7753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 userDrawn="1"/>
        </p:nvCxnSpPr>
        <p:spPr>
          <a:xfrm>
            <a:off x="8970963" y="5179276"/>
            <a:ext cx="0" cy="7753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Текст 4"/>
          <p:cNvSpPr>
            <a:spLocks noGrp="1"/>
          </p:cNvSpPr>
          <p:nvPr>
            <p:ph type="body" sz="quarter" idx="37" hasCustomPrompt="1"/>
          </p:nvPr>
        </p:nvSpPr>
        <p:spPr>
          <a:xfrm>
            <a:off x="695325" y="5241515"/>
            <a:ext cx="2333626" cy="71271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400" baseline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pPr lvl="0"/>
            <a:r>
              <a:rPr lang="ru-RU" dirty="0"/>
              <a:t>Данные одного порядка</a:t>
            </a:r>
          </a:p>
        </p:txBody>
      </p:sp>
      <p:sp>
        <p:nvSpPr>
          <p:cNvPr id="24" name="Текст 4"/>
          <p:cNvSpPr>
            <a:spLocks noGrp="1"/>
          </p:cNvSpPr>
          <p:nvPr>
            <p:ph type="body" sz="quarter" idx="38" hasCustomPrompt="1"/>
          </p:nvPr>
        </p:nvSpPr>
        <p:spPr>
          <a:xfrm>
            <a:off x="3463925" y="5241515"/>
            <a:ext cx="2454275" cy="71271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400" baseline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pPr lvl="0"/>
            <a:r>
              <a:rPr lang="ru-RU" dirty="0"/>
              <a:t>Данные одного порядка</a:t>
            </a:r>
          </a:p>
        </p:txBody>
      </p:sp>
      <p:sp>
        <p:nvSpPr>
          <p:cNvPr id="25" name="Текст 4"/>
          <p:cNvSpPr>
            <a:spLocks noGrp="1"/>
          </p:cNvSpPr>
          <p:nvPr>
            <p:ph type="body" sz="quarter" idx="39" hasCustomPrompt="1"/>
          </p:nvPr>
        </p:nvSpPr>
        <p:spPr>
          <a:xfrm>
            <a:off x="6278922" y="5241515"/>
            <a:ext cx="2454275" cy="71271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400" baseline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pPr lvl="0"/>
            <a:r>
              <a:rPr lang="ru-RU" dirty="0"/>
              <a:t>Данные одного порядка</a:t>
            </a:r>
          </a:p>
        </p:txBody>
      </p:sp>
      <p:sp>
        <p:nvSpPr>
          <p:cNvPr id="26" name="Текст 4"/>
          <p:cNvSpPr>
            <a:spLocks noGrp="1"/>
          </p:cNvSpPr>
          <p:nvPr>
            <p:ph type="body" sz="quarter" idx="40" hasCustomPrompt="1"/>
          </p:nvPr>
        </p:nvSpPr>
        <p:spPr>
          <a:xfrm>
            <a:off x="9172575" y="5241515"/>
            <a:ext cx="2324100" cy="71271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400" baseline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pPr lvl="0"/>
            <a:r>
              <a:rPr lang="ru-RU" dirty="0"/>
              <a:t>Данные одного порядка</a:t>
            </a:r>
          </a:p>
        </p:txBody>
      </p:sp>
      <p:sp>
        <p:nvSpPr>
          <p:cNvPr id="15" name="Текст 9"/>
          <p:cNvSpPr>
            <a:spLocks noGrp="1"/>
          </p:cNvSpPr>
          <p:nvPr>
            <p:ph type="body" sz="quarter" idx="36" hasCustomPrompt="1"/>
          </p:nvPr>
        </p:nvSpPr>
        <p:spPr>
          <a:xfrm>
            <a:off x="695325" y="1268412"/>
            <a:ext cx="10801350" cy="720726"/>
          </a:xfrm>
          <a:prstGeom prst="rect">
            <a:avLst/>
          </a:prstGeom>
        </p:spPr>
        <p:txBody>
          <a:bodyPr/>
          <a:lstStyle>
            <a:lvl1pPr marL="72000" indent="0">
              <a:buFontTx/>
              <a:buNone/>
              <a:defRPr sz="3200" b="1" i="0">
                <a:latin typeface="Roboto" charset="0"/>
                <a:ea typeface="Roboto" charset="0"/>
                <a:cs typeface="Roboto" charset="0"/>
              </a:defRPr>
            </a:lvl1pPr>
            <a:lvl2pPr>
              <a:defRPr sz="3200" b="1" i="0">
                <a:latin typeface="Roboto" charset="0"/>
                <a:ea typeface="Roboto" charset="0"/>
                <a:cs typeface="Roboto" charset="0"/>
              </a:defRPr>
            </a:lvl2pPr>
            <a:lvl3pPr>
              <a:defRPr sz="3200" b="1" i="0">
                <a:latin typeface="Roboto" charset="0"/>
                <a:ea typeface="Roboto" charset="0"/>
                <a:cs typeface="Roboto" charset="0"/>
              </a:defRPr>
            </a:lvl3pPr>
            <a:lvl4pPr>
              <a:defRPr sz="3200" b="1" i="0">
                <a:latin typeface="Roboto" charset="0"/>
                <a:ea typeface="Roboto" charset="0"/>
                <a:cs typeface="Roboto" charset="0"/>
              </a:defRPr>
            </a:lvl4pPr>
            <a:lvl5pPr>
              <a:defRPr sz="3200" b="1" i="0">
                <a:latin typeface="Roboto" charset="0"/>
                <a:ea typeface="Roboto" charset="0"/>
                <a:cs typeface="Roboto" charset="0"/>
              </a:defRPr>
            </a:lvl5pPr>
          </a:lstStyle>
          <a:p>
            <a:r>
              <a:rPr lang="ru-RU" sz="32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Дорожная карта</a:t>
            </a:r>
            <a:endParaRPr lang="ru-RU" sz="32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20" name="Текст 7"/>
          <p:cNvSpPr>
            <a:spLocks noGrp="1"/>
          </p:cNvSpPr>
          <p:nvPr>
            <p:ph type="body" sz="quarter" idx="41"/>
          </p:nvPr>
        </p:nvSpPr>
        <p:spPr>
          <a:xfrm>
            <a:off x="695325" y="2349500"/>
            <a:ext cx="10801350" cy="2180460"/>
          </a:xfrm>
          <a:prstGeom prst="rect">
            <a:avLst/>
          </a:prstGeom>
        </p:spPr>
        <p:txBody>
          <a:bodyPr/>
          <a:lstStyle>
            <a:lvl1pPr marL="2286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2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1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30400">
              <a:buClr>
                <a:schemeClr val="tx2"/>
              </a:buClr>
              <a:buSzPct val="100000"/>
              <a:buFont typeface="Segoe UI" panose="020B0502040204020203" pitchFamily="34" charset="0"/>
              <a:buChar char="▪"/>
              <a:defRPr sz="1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buClr>
                <a:schemeClr val="tx2"/>
              </a:buClr>
              <a:buFont typeface="Wingdings" panose="05000000000000000000" pitchFamily="2" charset="2"/>
              <a:buChar char="§"/>
              <a:defRPr sz="1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>
              <a:buFont typeface="Wingdings" charset="2"/>
              <a:buChar char="§"/>
            </a:pPr>
            <a:endParaRPr lang="ru-RU" sz="1400" b="1" dirty="0" smtClean="0">
              <a:solidFill>
                <a:srgbClr val="D81E23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246538" y="245462"/>
            <a:ext cx="9449912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ВОДЭКО:</a:t>
            </a:r>
            <a:r>
              <a:rPr lang="ru-RU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УПРАВЛЕНЧЕСКИЙ И РЕГЛАМЕНТИРОВАННЫЙ УЧЕТ В </a:t>
            </a:r>
            <a:r>
              <a:rPr lang="en-US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1C:ERP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69204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438" userDrawn="1">
          <p15:clr>
            <a:srgbClr val="FBAE40"/>
          </p15:clr>
        </p15:guide>
        <p15:guide id="2" pos="7242" userDrawn="1">
          <p15:clr>
            <a:srgbClr val="FBAE40"/>
          </p15:clr>
        </p15:guide>
        <p15:guide id="3" orient="horz" pos="148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-разделитель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 userDrawn="1"/>
        </p:nvSpPr>
        <p:spPr>
          <a:xfrm>
            <a:off x="0" y="2717416"/>
            <a:ext cx="10417175" cy="14398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695325" y="2984905"/>
            <a:ext cx="9363075" cy="903288"/>
          </a:xfrm>
          <a:prstGeom prst="rect">
            <a:avLst/>
          </a:prstGeom>
        </p:spPr>
        <p:txBody>
          <a:bodyPr anchor="ctr"/>
          <a:lstStyle>
            <a:lvl1pPr>
              <a:defRPr sz="3200" b="1" baseline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Заголовок-разделитель частей презентации</a:t>
            </a:r>
            <a:endParaRPr lang="ru-RU" dirty="0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246538" y="245462"/>
            <a:ext cx="9449912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ВОДЭКО:</a:t>
            </a:r>
            <a:r>
              <a:rPr lang="ru-RU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УПРАВЛЕНЧЕСКИЙ И РЕГЛАМЕНТИРОВАННЫЙ УЧЕТ В </a:t>
            </a:r>
            <a:r>
              <a:rPr lang="en-US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1C:ERP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24732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438">
          <p15:clr>
            <a:srgbClr val="FBAE40"/>
          </p15:clr>
        </p15:guide>
        <p15:guide id="2" pos="7242">
          <p15:clr>
            <a:srgbClr val="FBAE40"/>
          </p15:clr>
        </p15:guide>
        <p15:guide id="3" orient="horz" pos="148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-разделитель с уточн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 userDrawn="1"/>
        </p:nvSpPr>
        <p:spPr>
          <a:xfrm>
            <a:off x="0" y="1994398"/>
            <a:ext cx="10417175" cy="14398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695325" y="2261887"/>
            <a:ext cx="9363075" cy="903288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Заголовок-разделитель частей презентации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695325" y="3783723"/>
            <a:ext cx="9721850" cy="1805865"/>
          </a:xfrm>
          <a:prstGeom prst="rect">
            <a:avLst/>
          </a:prstGeom>
        </p:spPr>
        <p:txBody>
          <a:bodyPr/>
          <a:lstStyle>
            <a:lvl1pPr marL="2286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2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1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30400">
              <a:buClr>
                <a:schemeClr val="tx2"/>
              </a:buClr>
              <a:buSzPct val="100000"/>
              <a:buFont typeface="Segoe UI" panose="020B0502040204020203" pitchFamily="34" charset="0"/>
              <a:buChar char="▪"/>
              <a:defRPr sz="1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buClr>
                <a:schemeClr val="tx2"/>
              </a:buClr>
              <a:buFont typeface="Wingdings" panose="05000000000000000000" pitchFamily="2" charset="2"/>
              <a:buChar char="§"/>
              <a:defRPr sz="1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ru-RU" dirty="0" smtClean="0"/>
              <a:t>Уточнение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>
              <a:buFont typeface="Wingdings" charset="2"/>
              <a:buChar char="§"/>
            </a:pPr>
            <a:endParaRPr lang="ru-RU" sz="1400" b="1" dirty="0" smtClean="0">
              <a:solidFill>
                <a:srgbClr val="D81E23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46538" y="245462"/>
            <a:ext cx="9449912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ВОДЭКО:</a:t>
            </a:r>
            <a:r>
              <a:rPr lang="ru-RU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УПРАВЛЕНЧЕСКИЙ И РЕГЛАМЕНТИРОВАННЫЙ УЧЕТ В </a:t>
            </a:r>
            <a:r>
              <a:rPr lang="en-US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1C:ERP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16834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438">
          <p15:clr>
            <a:srgbClr val="FBAE40"/>
          </p15:clr>
        </p15:guide>
        <p15:guide id="2" pos="7242">
          <p15:clr>
            <a:srgbClr val="FBAE40"/>
          </p15:clr>
        </p15:guide>
        <p15:guide id="3" orient="horz" pos="148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квадр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 userDrawn="1"/>
        </p:nvSpPr>
        <p:spPr>
          <a:xfrm>
            <a:off x="8907172" y="3602038"/>
            <a:ext cx="2949865" cy="270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6096002" y="3602038"/>
            <a:ext cx="2879723" cy="270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6096002" y="908050"/>
            <a:ext cx="2971798" cy="270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8975725" y="908050"/>
            <a:ext cx="2881312" cy="270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6" hasCustomPrompt="1"/>
          </p:nvPr>
        </p:nvSpPr>
        <p:spPr>
          <a:xfrm>
            <a:off x="334963" y="908050"/>
            <a:ext cx="5400675" cy="10810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200" b="1" i="0">
                <a:latin typeface="Roboto" charset="0"/>
                <a:ea typeface="Roboto" charset="0"/>
                <a:cs typeface="Roboto" charset="0"/>
              </a:defRPr>
            </a:lvl1pPr>
            <a:lvl2pPr>
              <a:defRPr sz="3200" b="1" i="0">
                <a:latin typeface="Roboto" charset="0"/>
                <a:ea typeface="Roboto" charset="0"/>
                <a:cs typeface="Roboto" charset="0"/>
              </a:defRPr>
            </a:lvl2pPr>
            <a:lvl3pPr>
              <a:defRPr sz="3200" b="1" i="0">
                <a:latin typeface="Roboto" charset="0"/>
                <a:ea typeface="Roboto" charset="0"/>
                <a:cs typeface="Roboto" charset="0"/>
              </a:defRPr>
            </a:lvl3pPr>
            <a:lvl4pPr>
              <a:defRPr sz="3200" b="1" i="0">
                <a:latin typeface="Roboto" charset="0"/>
                <a:ea typeface="Roboto" charset="0"/>
                <a:cs typeface="Roboto" charset="0"/>
              </a:defRPr>
            </a:lvl4pPr>
            <a:lvl5pPr>
              <a:defRPr sz="3200" b="1" i="0">
                <a:latin typeface="Roboto" charset="0"/>
                <a:ea typeface="Roboto" charset="0"/>
                <a:cs typeface="Roboto" charset="0"/>
              </a:defRPr>
            </a:lvl5pPr>
          </a:lstStyle>
          <a:p>
            <a:r>
              <a:rPr lang="ru-RU" sz="32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Заголовок в одну строку или даже в две</a:t>
            </a:r>
          </a:p>
        </p:txBody>
      </p:sp>
      <p:cxnSp>
        <p:nvCxnSpPr>
          <p:cNvPr id="16" name="Прямая соединительная линия 15"/>
          <p:cNvCxnSpPr/>
          <p:nvPr userDrawn="1"/>
        </p:nvCxnSpPr>
        <p:spPr>
          <a:xfrm>
            <a:off x="3284034" y="5265001"/>
            <a:ext cx="0" cy="7753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Текст 4"/>
          <p:cNvSpPr>
            <a:spLocks noGrp="1"/>
          </p:cNvSpPr>
          <p:nvPr>
            <p:ph type="body" sz="quarter" idx="37" hasCustomPrompt="1"/>
          </p:nvPr>
        </p:nvSpPr>
        <p:spPr>
          <a:xfrm>
            <a:off x="6448425" y="2719024"/>
            <a:ext cx="2171700" cy="709976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400" baseline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pPr lvl="0"/>
            <a:r>
              <a:rPr lang="ru-RU" dirty="0"/>
              <a:t>Данные одного порядка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39" hasCustomPrompt="1"/>
          </p:nvPr>
        </p:nvSpPr>
        <p:spPr>
          <a:xfrm>
            <a:off x="6971721" y="1273786"/>
            <a:ext cx="1128284" cy="123712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defRPr>
            </a:lvl1pPr>
          </a:lstStyle>
          <a:p>
            <a:r>
              <a:rPr lang="ru-RU" dirty="0"/>
              <a:t>иконка</a:t>
            </a:r>
          </a:p>
        </p:txBody>
      </p:sp>
      <p:sp>
        <p:nvSpPr>
          <p:cNvPr id="24" name="Текст 4"/>
          <p:cNvSpPr>
            <a:spLocks noGrp="1"/>
          </p:cNvSpPr>
          <p:nvPr>
            <p:ph type="body" sz="quarter" idx="40" hasCustomPrompt="1"/>
          </p:nvPr>
        </p:nvSpPr>
        <p:spPr>
          <a:xfrm>
            <a:off x="6448425" y="5405074"/>
            <a:ext cx="2171700" cy="709976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400" baseline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pPr lvl="0"/>
            <a:r>
              <a:rPr lang="ru-RU" dirty="0"/>
              <a:t>Данные одного порядка</a:t>
            </a:r>
          </a:p>
        </p:txBody>
      </p:sp>
      <p:sp>
        <p:nvSpPr>
          <p:cNvPr id="25" name="Рисунок 3"/>
          <p:cNvSpPr>
            <a:spLocks noGrp="1"/>
          </p:cNvSpPr>
          <p:nvPr>
            <p:ph type="pic" sz="quarter" idx="41" hasCustomPrompt="1"/>
          </p:nvPr>
        </p:nvSpPr>
        <p:spPr>
          <a:xfrm>
            <a:off x="6971721" y="3959836"/>
            <a:ext cx="1128284" cy="123712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defRPr>
            </a:lvl1pPr>
          </a:lstStyle>
          <a:p>
            <a:r>
              <a:rPr lang="ru-RU" dirty="0"/>
              <a:t>иконка</a:t>
            </a:r>
          </a:p>
        </p:txBody>
      </p:sp>
      <p:sp>
        <p:nvSpPr>
          <p:cNvPr id="26" name="Текст 4"/>
          <p:cNvSpPr>
            <a:spLocks noGrp="1"/>
          </p:cNvSpPr>
          <p:nvPr>
            <p:ph type="body" sz="quarter" idx="42" hasCustomPrompt="1"/>
          </p:nvPr>
        </p:nvSpPr>
        <p:spPr>
          <a:xfrm>
            <a:off x="9340850" y="2732948"/>
            <a:ext cx="2171700" cy="709976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400" baseline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pPr lvl="0"/>
            <a:r>
              <a:rPr lang="ru-RU" dirty="0"/>
              <a:t>Данные одного порядка</a:t>
            </a:r>
          </a:p>
        </p:txBody>
      </p:sp>
      <p:sp>
        <p:nvSpPr>
          <p:cNvPr id="30" name="Рисунок 3"/>
          <p:cNvSpPr>
            <a:spLocks noGrp="1"/>
          </p:cNvSpPr>
          <p:nvPr>
            <p:ph type="pic" sz="quarter" idx="43" hasCustomPrompt="1"/>
          </p:nvPr>
        </p:nvSpPr>
        <p:spPr>
          <a:xfrm>
            <a:off x="9864146" y="1287710"/>
            <a:ext cx="1128284" cy="123712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defRPr>
            </a:lvl1pPr>
          </a:lstStyle>
          <a:p>
            <a:r>
              <a:rPr lang="ru-RU" dirty="0"/>
              <a:t>иконка</a:t>
            </a:r>
          </a:p>
        </p:txBody>
      </p:sp>
      <p:sp>
        <p:nvSpPr>
          <p:cNvPr id="31" name="Текст 4"/>
          <p:cNvSpPr>
            <a:spLocks noGrp="1"/>
          </p:cNvSpPr>
          <p:nvPr>
            <p:ph type="body" sz="quarter" idx="44" hasCustomPrompt="1"/>
          </p:nvPr>
        </p:nvSpPr>
        <p:spPr>
          <a:xfrm>
            <a:off x="9340850" y="5405074"/>
            <a:ext cx="2171700" cy="709976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400" baseline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pPr lvl="0"/>
            <a:r>
              <a:rPr lang="ru-RU" dirty="0"/>
              <a:t>Данные одного порядка</a:t>
            </a:r>
          </a:p>
        </p:txBody>
      </p:sp>
      <p:sp>
        <p:nvSpPr>
          <p:cNvPr id="32" name="Рисунок 3"/>
          <p:cNvSpPr>
            <a:spLocks noGrp="1"/>
          </p:cNvSpPr>
          <p:nvPr>
            <p:ph type="pic" sz="quarter" idx="45" hasCustomPrompt="1"/>
          </p:nvPr>
        </p:nvSpPr>
        <p:spPr>
          <a:xfrm>
            <a:off x="9864146" y="3959836"/>
            <a:ext cx="1128284" cy="123712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defRPr>
            </a:lvl1pPr>
          </a:lstStyle>
          <a:p>
            <a:r>
              <a:rPr lang="ru-RU" dirty="0"/>
              <a:t>иконка</a:t>
            </a:r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38"/>
          </p:nvPr>
        </p:nvSpPr>
        <p:spPr>
          <a:xfrm>
            <a:off x="335757" y="2349499"/>
            <a:ext cx="5399882" cy="3959227"/>
          </a:xfrm>
          <a:prstGeom prst="rect">
            <a:avLst/>
          </a:prstGeom>
        </p:spPr>
        <p:txBody>
          <a:bodyPr/>
          <a:lstStyle>
            <a:lvl1pPr marL="2286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2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1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30400">
              <a:buClr>
                <a:schemeClr val="tx2"/>
              </a:buClr>
              <a:buSzPct val="100000"/>
              <a:buFont typeface="Segoe UI" panose="020B0502040204020203" pitchFamily="34" charset="0"/>
              <a:buChar char="▪"/>
              <a:defRPr sz="1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buClr>
                <a:schemeClr val="tx2"/>
              </a:buClr>
              <a:buFont typeface="Wingdings" panose="05000000000000000000" pitchFamily="2" charset="2"/>
              <a:buChar char="§"/>
              <a:defRPr sz="1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>
              <a:buFont typeface="Wingdings" charset="2"/>
              <a:buChar char="§"/>
            </a:pPr>
            <a:endParaRPr lang="ru-RU" sz="1400" b="1" dirty="0" smtClean="0">
              <a:solidFill>
                <a:srgbClr val="D81E23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22" name="Прямоугольник 21"/>
          <p:cNvSpPr/>
          <p:nvPr userDrawn="1"/>
        </p:nvSpPr>
        <p:spPr>
          <a:xfrm>
            <a:off x="246538" y="245462"/>
            <a:ext cx="9449912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ВОДЭКО:</a:t>
            </a:r>
            <a:r>
              <a:rPr lang="ru-RU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УПРАВЛЕНЧЕСКИЙ И РЕГЛАМЕНТИРОВАННЫЙ УЧЕТ В </a:t>
            </a:r>
            <a:r>
              <a:rPr lang="en-US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1C:ERP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506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80" userDrawn="1">
          <p15:clr>
            <a:srgbClr val="FBAE40"/>
          </p15:clr>
        </p15:guide>
        <p15:guide id="2" pos="3613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вершающ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 flipV="1">
            <a:off x="0" y="2"/>
            <a:ext cx="12192000" cy="6957851"/>
          </a:xfrm>
          <a:prstGeom prst="rect">
            <a:avLst/>
          </a:prstGeom>
          <a:solidFill>
            <a:srgbClr val="F1F2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34964" y="1989139"/>
            <a:ext cx="6481761" cy="1439862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b="1" i="0" baseline="0">
                <a:latin typeface="Roboto" charset="0"/>
                <a:ea typeface="Roboto" charset="0"/>
                <a:cs typeface="Roboto" charset="0"/>
              </a:defRPr>
            </a:lvl1pPr>
          </a:lstStyle>
          <a:p>
            <a:pPr algn="l"/>
            <a:r>
              <a:rPr lang="ru-RU" sz="32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Спасибо </a:t>
            </a:r>
            <a:br>
              <a:rPr lang="ru-RU" sz="32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lang="ru-RU" sz="32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за </a:t>
            </a:r>
            <a:r>
              <a:rPr lang="ru-RU" sz="32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внимание</a:t>
            </a:r>
            <a:r>
              <a:rPr lang="en-US" sz="32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!</a:t>
            </a:r>
            <a:endParaRPr lang="ru-RU" sz="32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25" name="Прямоугольник 24"/>
          <p:cNvSpPr/>
          <p:nvPr userDrawn="1"/>
        </p:nvSpPr>
        <p:spPr>
          <a:xfrm flipV="1">
            <a:off x="7535863" y="549275"/>
            <a:ext cx="4321175" cy="5759450"/>
          </a:xfrm>
          <a:prstGeom prst="rect">
            <a:avLst/>
          </a:prstGeom>
          <a:solidFill>
            <a:srgbClr val="013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30" name="Текст 29"/>
          <p:cNvSpPr>
            <a:spLocks noGrp="1"/>
          </p:cNvSpPr>
          <p:nvPr>
            <p:ph type="body" sz="quarter" idx="22" hasCustomPrompt="1"/>
          </p:nvPr>
        </p:nvSpPr>
        <p:spPr>
          <a:xfrm>
            <a:off x="8275833" y="2708276"/>
            <a:ext cx="2860480" cy="108754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 i="0" baseline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для плавного перехода нажмите </a:t>
            </a:r>
            <a:r>
              <a:rPr lang="en-US" dirty="0" smtClean="0"/>
              <a:t>Shift + Enter</a:t>
            </a:r>
            <a:endParaRPr lang="ru-RU" dirty="0"/>
          </a:p>
        </p:txBody>
      </p:sp>
      <p:sp>
        <p:nvSpPr>
          <p:cNvPr id="33" name="Текст 29"/>
          <p:cNvSpPr>
            <a:spLocks noGrp="1"/>
          </p:cNvSpPr>
          <p:nvPr>
            <p:ph type="body" sz="quarter" idx="23" hasCustomPrompt="1"/>
          </p:nvPr>
        </p:nvSpPr>
        <p:spPr>
          <a:xfrm>
            <a:off x="8275833" y="1994273"/>
            <a:ext cx="2860480" cy="71400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 b="1" i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 smtClean="0"/>
              <a:t>Фамилия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Имя</a:t>
            </a:r>
            <a:endParaRPr lang="ru-RU" dirty="0"/>
          </a:p>
        </p:txBody>
      </p:sp>
      <p:sp>
        <p:nvSpPr>
          <p:cNvPr id="15" name="Заголовок 1"/>
          <p:cNvSpPr txBox="1">
            <a:spLocks/>
          </p:cNvSpPr>
          <p:nvPr userDrawn="1"/>
        </p:nvSpPr>
        <p:spPr>
          <a:xfrm>
            <a:off x="334964" y="5954231"/>
            <a:ext cx="2881311" cy="435932"/>
          </a:xfrm>
          <a:prstGeom prst="rect">
            <a:avLst/>
          </a:prstGeo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baseline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en-US" sz="3200" dirty="0" smtClean="0">
                <a:solidFill>
                  <a:srgbClr val="013264"/>
                </a:solidFill>
                <a:hlinkClick r:id="rId2"/>
              </a:rPr>
              <a:t>sb-vnedr.ru</a:t>
            </a:r>
            <a:endParaRPr lang="ru-RU" sz="3200" dirty="0">
              <a:solidFill>
                <a:srgbClr val="013264"/>
              </a:solidFill>
            </a:endParaRPr>
          </a:p>
        </p:txBody>
      </p:sp>
      <p:pic>
        <p:nvPicPr>
          <p:cNvPr id="14" name="Изображение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3" y="556648"/>
            <a:ext cx="2881312" cy="711765"/>
          </a:xfrm>
          <a:prstGeom prst="rect">
            <a:avLst/>
          </a:prstGeom>
        </p:spPr>
      </p:pic>
      <p:sp>
        <p:nvSpPr>
          <p:cNvPr id="28" name="Текст 29"/>
          <p:cNvSpPr>
            <a:spLocks noGrp="1"/>
          </p:cNvSpPr>
          <p:nvPr>
            <p:ph type="body" sz="quarter" idx="28" hasCustomPrompt="1"/>
          </p:nvPr>
        </p:nvSpPr>
        <p:spPr>
          <a:xfrm>
            <a:off x="8275833" y="3795824"/>
            <a:ext cx="2860480" cy="106772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 i="0" baseline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name@softbalance.ru</a:t>
            </a:r>
            <a:br>
              <a:rPr lang="en-US" dirty="0" smtClean="0"/>
            </a:br>
            <a:r>
              <a:rPr lang="en-US" dirty="0" smtClean="0"/>
              <a:t>+7(812) 325-40-45</a:t>
            </a:r>
            <a:br>
              <a:rPr lang="en-US" dirty="0" smtClean="0"/>
            </a:br>
            <a:r>
              <a:rPr lang="en-US" dirty="0" smtClean="0"/>
              <a:t>sb-vnedr.ru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7336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 компании: общ инф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 flipV="1">
            <a:off x="334963" y="908049"/>
            <a:ext cx="11522075" cy="5400671"/>
          </a:xfrm>
          <a:prstGeom prst="rect">
            <a:avLst/>
          </a:prstGeom>
          <a:solidFill>
            <a:srgbClr val="F1F2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grpSp>
        <p:nvGrpSpPr>
          <p:cNvPr id="56" name="Группа 55"/>
          <p:cNvGrpSpPr/>
          <p:nvPr userDrawn="1"/>
        </p:nvGrpSpPr>
        <p:grpSpPr>
          <a:xfrm>
            <a:off x="340088" y="801830"/>
            <a:ext cx="2878606" cy="2988000"/>
            <a:chOff x="340088" y="782780"/>
            <a:chExt cx="2878606" cy="3008168"/>
          </a:xfrm>
        </p:grpSpPr>
        <p:sp>
          <p:nvSpPr>
            <p:cNvPr id="8" name="Полилиния 7"/>
            <p:cNvSpPr/>
            <p:nvPr userDrawn="1"/>
          </p:nvSpPr>
          <p:spPr>
            <a:xfrm flipV="1">
              <a:off x="340088" y="881144"/>
              <a:ext cx="2876187" cy="2909804"/>
            </a:xfrm>
            <a:custGeom>
              <a:avLst/>
              <a:gdLst>
                <a:gd name="connsiteX0" fmla="*/ 0 w 2772377"/>
                <a:gd name="connsiteY0" fmla="*/ 2755978 h 2755978"/>
                <a:gd name="connsiteX1" fmla="*/ 2772377 w 2772377"/>
                <a:gd name="connsiteY1" fmla="*/ 2755978 h 2755978"/>
                <a:gd name="connsiteX2" fmla="*/ 2772377 w 2772377"/>
                <a:gd name="connsiteY2" fmla="*/ 467330 h 2755978"/>
                <a:gd name="connsiteX3" fmla="*/ 2305047 w 2772377"/>
                <a:gd name="connsiteY3" fmla="*/ 0 h 2755978"/>
                <a:gd name="connsiteX4" fmla="*/ 0 w 2772377"/>
                <a:gd name="connsiteY4" fmla="*/ 0 h 2755978"/>
                <a:gd name="connsiteX0" fmla="*/ 0 w 2772377"/>
                <a:gd name="connsiteY0" fmla="*/ 2755978 h 2755978"/>
                <a:gd name="connsiteX1" fmla="*/ 2772377 w 2772377"/>
                <a:gd name="connsiteY1" fmla="*/ 2755978 h 2755978"/>
                <a:gd name="connsiteX2" fmla="*/ 2772377 w 2772377"/>
                <a:gd name="connsiteY2" fmla="*/ 545220 h 2755978"/>
                <a:gd name="connsiteX3" fmla="*/ 2305047 w 2772377"/>
                <a:gd name="connsiteY3" fmla="*/ 0 h 2755978"/>
                <a:gd name="connsiteX4" fmla="*/ 0 w 2772377"/>
                <a:gd name="connsiteY4" fmla="*/ 0 h 2755978"/>
                <a:gd name="connsiteX5" fmla="*/ 0 w 2772377"/>
                <a:gd name="connsiteY5" fmla="*/ 2755978 h 2755978"/>
                <a:gd name="connsiteX0" fmla="*/ 0 w 2775511"/>
                <a:gd name="connsiteY0" fmla="*/ 2755978 h 2755978"/>
                <a:gd name="connsiteX1" fmla="*/ 2772377 w 2775511"/>
                <a:gd name="connsiteY1" fmla="*/ 2755978 h 2755978"/>
                <a:gd name="connsiteX2" fmla="*/ 2775511 w 2775511"/>
                <a:gd name="connsiteY2" fmla="*/ 464214 h 2755978"/>
                <a:gd name="connsiteX3" fmla="*/ 2305047 w 2775511"/>
                <a:gd name="connsiteY3" fmla="*/ 0 h 2755978"/>
                <a:gd name="connsiteX4" fmla="*/ 0 w 2775511"/>
                <a:gd name="connsiteY4" fmla="*/ 0 h 2755978"/>
                <a:gd name="connsiteX5" fmla="*/ 0 w 2775511"/>
                <a:gd name="connsiteY5" fmla="*/ 2755978 h 2755978"/>
                <a:gd name="connsiteX0" fmla="*/ 0 w 2775511"/>
                <a:gd name="connsiteY0" fmla="*/ 2755978 h 2755978"/>
                <a:gd name="connsiteX1" fmla="*/ 2772377 w 2775511"/>
                <a:gd name="connsiteY1" fmla="*/ 2755978 h 2755978"/>
                <a:gd name="connsiteX2" fmla="*/ 2775511 w 2775511"/>
                <a:gd name="connsiteY2" fmla="*/ 464214 h 2755978"/>
                <a:gd name="connsiteX3" fmla="*/ 2301913 w 2775511"/>
                <a:gd name="connsiteY3" fmla="*/ 0 h 2755978"/>
                <a:gd name="connsiteX4" fmla="*/ 0 w 2775511"/>
                <a:gd name="connsiteY4" fmla="*/ 0 h 2755978"/>
                <a:gd name="connsiteX5" fmla="*/ 0 w 2775511"/>
                <a:gd name="connsiteY5" fmla="*/ 2755978 h 2755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75511" h="2755978">
                  <a:moveTo>
                    <a:pt x="0" y="2755978"/>
                  </a:moveTo>
                  <a:lnTo>
                    <a:pt x="2772377" y="2755978"/>
                  </a:lnTo>
                  <a:cubicBezTo>
                    <a:pt x="2773422" y="1992057"/>
                    <a:pt x="2774466" y="1228135"/>
                    <a:pt x="2775511" y="464214"/>
                  </a:cubicBezTo>
                  <a:lnTo>
                    <a:pt x="2301913" y="0"/>
                  </a:lnTo>
                  <a:lnTo>
                    <a:pt x="0" y="0"/>
                  </a:lnTo>
                  <a:lnTo>
                    <a:pt x="0" y="2755978"/>
                  </a:lnTo>
                  <a:close/>
                </a:path>
              </a:pathLst>
            </a:custGeom>
            <a:solidFill>
              <a:srgbClr val="0F7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ru-RU" sz="100" b="0" i="0" dirty="0">
                <a:latin typeface="Roboto" panose="02000000000000000000" pitchFamily="2" charset="0"/>
              </a:endParaRPr>
            </a:p>
          </p:txBody>
        </p:sp>
        <p:grpSp>
          <p:nvGrpSpPr>
            <p:cNvPr id="34" name="Группа 33"/>
            <p:cNvGrpSpPr/>
            <p:nvPr userDrawn="1"/>
          </p:nvGrpSpPr>
          <p:grpSpPr>
            <a:xfrm>
              <a:off x="744090" y="782780"/>
              <a:ext cx="1998688" cy="449608"/>
              <a:chOff x="1136532" y="511908"/>
              <a:chExt cx="1998688" cy="437024"/>
            </a:xfrm>
          </p:grpSpPr>
          <p:sp>
            <p:nvSpPr>
              <p:cNvPr id="35" name="Овал 34"/>
              <p:cNvSpPr/>
              <p:nvPr/>
            </p:nvSpPr>
            <p:spPr>
              <a:xfrm>
                <a:off x="1136532" y="730233"/>
                <a:ext cx="218699" cy="218699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00" b="0" i="0" dirty="0">
                  <a:latin typeface="Roboto" panose="02000000000000000000" pitchFamily="2" charset="0"/>
                </a:endParaRPr>
              </a:p>
            </p:txBody>
          </p:sp>
          <p:sp>
            <p:nvSpPr>
              <p:cNvPr id="36" name="Овал 35"/>
              <p:cNvSpPr/>
              <p:nvPr/>
            </p:nvSpPr>
            <p:spPr>
              <a:xfrm>
                <a:off x="1739374" y="730233"/>
                <a:ext cx="218699" cy="218699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00" b="0" i="0" dirty="0">
                  <a:latin typeface="Roboto" panose="02000000000000000000" pitchFamily="2" charset="0"/>
                </a:endParaRPr>
              </a:p>
            </p:txBody>
          </p:sp>
          <p:sp>
            <p:nvSpPr>
              <p:cNvPr id="37" name="Овал 36"/>
              <p:cNvSpPr/>
              <p:nvPr/>
            </p:nvSpPr>
            <p:spPr>
              <a:xfrm>
                <a:off x="2315549" y="730233"/>
                <a:ext cx="218699" cy="218699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00" b="0" i="0" dirty="0">
                  <a:latin typeface="Roboto" panose="02000000000000000000" pitchFamily="2" charset="0"/>
                </a:endParaRPr>
              </a:p>
            </p:txBody>
          </p:sp>
          <p:sp>
            <p:nvSpPr>
              <p:cNvPr id="38" name="Овал 37"/>
              <p:cNvSpPr/>
              <p:nvPr/>
            </p:nvSpPr>
            <p:spPr>
              <a:xfrm>
                <a:off x="2916521" y="730233"/>
                <a:ext cx="218699" cy="218699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00" b="0" i="0" dirty="0">
                  <a:latin typeface="Roboto" panose="02000000000000000000" pitchFamily="2" charset="0"/>
                </a:endParaRPr>
              </a:p>
            </p:txBody>
          </p:sp>
          <p:cxnSp>
            <p:nvCxnSpPr>
              <p:cNvPr id="39" name="Прямая соединительная линия 38"/>
              <p:cNvCxnSpPr/>
              <p:nvPr/>
            </p:nvCxnSpPr>
            <p:spPr>
              <a:xfrm>
                <a:off x="3025870" y="511908"/>
                <a:ext cx="0" cy="32767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>
                <a:off x="2431900" y="511908"/>
                <a:ext cx="0" cy="32767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Прямая соединительная линия 40"/>
              <p:cNvCxnSpPr/>
              <p:nvPr/>
            </p:nvCxnSpPr>
            <p:spPr>
              <a:xfrm>
                <a:off x="1849654" y="511908"/>
                <a:ext cx="0" cy="32767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Прямая соединительная линия 41"/>
              <p:cNvCxnSpPr/>
              <p:nvPr/>
            </p:nvCxnSpPr>
            <p:spPr>
              <a:xfrm>
                <a:off x="1247870" y="511908"/>
                <a:ext cx="0" cy="32767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Прямоугольник 54"/>
            <p:cNvSpPr/>
            <p:nvPr userDrawn="1"/>
          </p:nvSpPr>
          <p:spPr>
            <a:xfrm>
              <a:off x="2726267" y="3298220"/>
              <a:ext cx="492427" cy="489600"/>
            </a:xfrm>
            <a:custGeom>
              <a:avLst/>
              <a:gdLst>
                <a:gd name="connsiteX0" fmla="*/ 0 w 492427"/>
                <a:gd name="connsiteY0" fmla="*/ 0 h 504823"/>
                <a:gd name="connsiteX1" fmla="*/ 492427 w 492427"/>
                <a:gd name="connsiteY1" fmla="*/ 0 h 504823"/>
                <a:gd name="connsiteX2" fmla="*/ 492427 w 492427"/>
                <a:gd name="connsiteY2" fmla="*/ 504823 h 504823"/>
                <a:gd name="connsiteX3" fmla="*/ 0 w 492427"/>
                <a:gd name="connsiteY3" fmla="*/ 504823 h 504823"/>
                <a:gd name="connsiteX4" fmla="*/ 0 w 492427"/>
                <a:gd name="connsiteY4" fmla="*/ 0 h 504823"/>
                <a:gd name="connsiteX0" fmla="*/ 0 w 492427"/>
                <a:gd name="connsiteY0" fmla="*/ 0 h 504823"/>
                <a:gd name="connsiteX1" fmla="*/ 492427 w 492427"/>
                <a:gd name="connsiteY1" fmla="*/ 0 h 504823"/>
                <a:gd name="connsiteX2" fmla="*/ 0 w 492427"/>
                <a:gd name="connsiteY2" fmla="*/ 504823 h 504823"/>
                <a:gd name="connsiteX3" fmla="*/ 0 w 492427"/>
                <a:gd name="connsiteY3" fmla="*/ 0 h 504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27" h="504823">
                  <a:moveTo>
                    <a:pt x="0" y="0"/>
                  </a:moveTo>
                  <a:lnTo>
                    <a:pt x="492427" y="0"/>
                  </a:lnTo>
                  <a:lnTo>
                    <a:pt x="0" y="5048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4" name="Прямоугольник 53"/>
          <p:cNvSpPr/>
          <p:nvPr userDrawn="1"/>
        </p:nvSpPr>
        <p:spPr>
          <a:xfrm flipV="1">
            <a:off x="334963" y="3790949"/>
            <a:ext cx="11522075" cy="2517775"/>
          </a:xfrm>
          <a:prstGeom prst="rect">
            <a:avLst/>
          </a:prstGeom>
          <a:solidFill>
            <a:srgbClr val="013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10111764" y="4875589"/>
            <a:ext cx="1745274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</a:pPr>
            <a: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Разработка </a:t>
            </a:r>
            <a:b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мобильных </a:t>
            </a:r>
            <a:b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приложений</a:t>
            </a:r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951181" y="4051730"/>
            <a:ext cx="3600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Clr>
                <a:srgbClr val="002060"/>
              </a:buClr>
            </a:pPr>
            <a:r>
              <a:rPr kumimoji="0" lang="ru-RU" sz="1800" b="1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Направления деятельности</a:t>
            </a:r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1066629" y="4875589"/>
            <a:ext cx="1834057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</a:pPr>
            <a: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Внедрение/</a:t>
            </a:r>
            <a:b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сопровождение </a:t>
            </a:r>
            <a:r>
              <a:rPr kumimoji="0" lang="en-US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/>
            </a:r>
            <a:br>
              <a:rPr kumimoji="0" lang="en-US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1С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3062266" y="4875589"/>
            <a:ext cx="1632436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</a:pPr>
            <a: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Дистрибуция </a:t>
            </a:r>
            <a:b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торговых </a:t>
            </a:r>
            <a:r>
              <a:rPr kumimoji="0" lang="en-US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/>
            </a:r>
            <a:br>
              <a:rPr kumimoji="0" lang="en-US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систем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4868168" y="4875589"/>
            <a:ext cx="1664883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</a:pPr>
            <a: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Разработка </a:t>
            </a:r>
            <a:b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собственных </a:t>
            </a:r>
            <a:b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решений </a:t>
            </a:r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6651412" y="4875589"/>
            <a:ext cx="1992627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</a:pPr>
            <a:r>
              <a:rPr kumimoji="0" lang="en-US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IT</a:t>
            </a:r>
            <a: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-аутсорсинг </a:t>
            </a:r>
            <a:b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и облачные </a:t>
            </a:r>
            <a:b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решения</a:t>
            </a:r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8449758" y="4875589"/>
            <a:ext cx="3048000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</a:pPr>
            <a: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Разработка </a:t>
            </a:r>
            <a:b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интернет-</a:t>
            </a:r>
            <a:r>
              <a:rPr lang="en-US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/>
            </a:r>
            <a:br>
              <a:rPr lang="en-US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kumimoji="0" lang="ru-RU" sz="16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решений</a:t>
            </a:r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3830908" y="2055569"/>
            <a:ext cx="21605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1600" b="0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Сотрудников</a:t>
            </a:r>
            <a:endParaRPr lang="ru-RU" sz="1600" b="0" i="0" dirty="0">
              <a:solidFill>
                <a:srgbClr val="013264"/>
              </a:solidFill>
              <a:latin typeface="Roboto" panose="02000000000000000000" pitchFamily="2" charset="0"/>
            </a:endParaRPr>
          </a:p>
        </p:txBody>
      </p:sp>
      <p:sp>
        <p:nvSpPr>
          <p:cNvPr id="22" name="Прямоугольник 21"/>
          <p:cNvSpPr/>
          <p:nvPr userDrawn="1"/>
        </p:nvSpPr>
        <p:spPr>
          <a:xfrm>
            <a:off x="6475974" y="2055569"/>
            <a:ext cx="15203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</a:pPr>
            <a:r>
              <a:rPr kumimoji="0" lang="ru-RU" sz="1600" b="0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Проектов</a:t>
            </a:r>
            <a:endParaRPr kumimoji="0" lang="ru-RU" sz="16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9318209" y="2055569"/>
            <a:ext cx="17745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</a:pPr>
            <a:r>
              <a:rPr kumimoji="0" lang="ru-RU" sz="1600" b="0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Заказчиков</a:t>
            </a:r>
            <a:endParaRPr lang="ru-RU" sz="16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1026508" y="2735948"/>
            <a:ext cx="14574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  <a:buClr>
                <a:srgbClr val="002060"/>
              </a:buClr>
            </a:pPr>
            <a:r>
              <a:rPr kumimoji="0" lang="ru-RU" sz="1600" b="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лет на рынке</a:t>
            </a:r>
          </a:p>
        </p:txBody>
      </p:sp>
      <p:cxnSp>
        <p:nvCxnSpPr>
          <p:cNvPr id="26" name="Прямая соединительная линия 25"/>
          <p:cNvCxnSpPr/>
          <p:nvPr userDrawn="1"/>
        </p:nvCxnSpPr>
        <p:spPr>
          <a:xfrm>
            <a:off x="2865850" y="4760931"/>
            <a:ext cx="0" cy="103377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 userDrawn="1"/>
        </p:nvCxnSpPr>
        <p:spPr>
          <a:xfrm>
            <a:off x="4659866" y="4760931"/>
            <a:ext cx="0" cy="103377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 userDrawn="1"/>
        </p:nvCxnSpPr>
        <p:spPr>
          <a:xfrm>
            <a:off x="6449576" y="4760931"/>
            <a:ext cx="0" cy="103377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 userDrawn="1"/>
        </p:nvCxnSpPr>
        <p:spPr>
          <a:xfrm>
            <a:off x="8257569" y="4760931"/>
            <a:ext cx="0" cy="103377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 userDrawn="1"/>
        </p:nvCxnSpPr>
        <p:spPr>
          <a:xfrm>
            <a:off x="10047950" y="4760931"/>
            <a:ext cx="0" cy="103377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Изображение 3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8838" y="1276478"/>
            <a:ext cx="818820" cy="718645"/>
          </a:xfrm>
          <a:prstGeom prst="rect">
            <a:avLst/>
          </a:prstGeom>
        </p:spPr>
      </p:pic>
      <p:pic>
        <p:nvPicPr>
          <p:cNvPr id="32" name="Изображение 3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549" y="1276479"/>
            <a:ext cx="785623" cy="762515"/>
          </a:xfrm>
          <a:prstGeom prst="rect">
            <a:avLst/>
          </a:prstGeom>
        </p:spPr>
      </p:pic>
      <p:pic>
        <p:nvPicPr>
          <p:cNvPr id="33" name="Изображение 3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934" y="1276476"/>
            <a:ext cx="614948" cy="729974"/>
          </a:xfrm>
          <a:prstGeom prst="rect">
            <a:avLst/>
          </a:prstGeom>
        </p:spPr>
      </p:pic>
      <p:sp>
        <p:nvSpPr>
          <p:cNvPr id="46" name="Текст 44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055689" y="1839685"/>
            <a:ext cx="1439862" cy="1106317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7200" b="1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48" name="Текст 44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832885" y="2458885"/>
            <a:ext cx="1655763" cy="97011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4000" b="1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000</a:t>
            </a:r>
          </a:p>
        </p:txBody>
      </p:sp>
      <p:sp>
        <p:nvSpPr>
          <p:cNvPr id="49" name="Текст 44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6475974" y="2458885"/>
            <a:ext cx="1655763" cy="97011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4000" b="1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0 000</a:t>
            </a:r>
          </a:p>
        </p:txBody>
      </p:sp>
      <p:sp>
        <p:nvSpPr>
          <p:cNvPr id="50" name="Текст 44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9309419" y="2458885"/>
            <a:ext cx="1655763" cy="97011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4000" b="1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0 000</a:t>
            </a:r>
          </a:p>
        </p:txBody>
      </p:sp>
      <p:sp>
        <p:nvSpPr>
          <p:cNvPr id="43" name="Прямоугольник 42"/>
          <p:cNvSpPr/>
          <p:nvPr userDrawn="1"/>
        </p:nvSpPr>
        <p:spPr>
          <a:xfrm>
            <a:off x="237832" y="245462"/>
            <a:ext cx="5764172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О КОМПАНИИ: ОБЩАЯ ИНФОРМАЦИЯ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529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 компании: клиен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 userDrawn="1"/>
        </p:nvSpPr>
        <p:spPr>
          <a:xfrm flipV="1">
            <a:off x="334962" y="908049"/>
            <a:ext cx="11522075" cy="5400674"/>
          </a:xfrm>
          <a:prstGeom prst="rect">
            <a:avLst/>
          </a:prstGeom>
          <a:solidFill>
            <a:srgbClr val="F1F2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6" name="Прямоугольник 5"/>
          <p:cNvSpPr/>
          <p:nvPr userDrawn="1"/>
        </p:nvSpPr>
        <p:spPr>
          <a:xfrm flipH="1" flipV="1">
            <a:off x="334963" y="908049"/>
            <a:ext cx="5761038" cy="5400671"/>
          </a:xfrm>
          <a:prstGeom prst="rect">
            <a:avLst/>
          </a:prstGeom>
          <a:solidFill>
            <a:srgbClr val="0F7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61" name="TextBox 60"/>
          <p:cNvSpPr txBox="1"/>
          <p:nvPr userDrawn="1"/>
        </p:nvSpPr>
        <p:spPr>
          <a:xfrm>
            <a:off x="949218" y="1086806"/>
            <a:ext cx="44309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За 5 лет</a:t>
            </a:r>
          </a:p>
          <a:p>
            <a:r>
              <a:rPr lang="ru-RU" sz="4400" b="1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обслужили</a:t>
            </a:r>
            <a:endParaRPr lang="ru-RU" sz="4400" dirty="0">
              <a:solidFill>
                <a:schemeClr val="bg1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cxnSp>
        <p:nvCxnSpPr>
          <p:cNvPr id="62" name="Прямая соединительная линия 61"/>
          <p:cNvCxnSpPr/>
          <p:nvPr userDrawn="1"/>
        </p:nvCxnSpPr>
        <p:spPr>
          <a:xfrm flipV="1">
            <a:off x="6820780" y="3439424"/>
            <a:ext cx="1319021" cy="1"/>
          </a:xfrm>
          <a:prstGeom prst="line">
            <a:avLst/>
          </a:prstGeom>
          <a:ln>
            <a:solidFill>
              <a:srgbClr val="0132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 userDrawn="1"/>
        </p:nvSpPr>
        <p:spPr>
          <a:xfrm>
            <a:off x="6242617" y="1894336"/>
            <a:ext cx="24753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8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В 2018 году</a:t>
            </a:r>
            <a:br>
              <a:rPr lang="ru-RU" sz="18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lang="ru-RU" sz="18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на 23% больше </a:t>
            </a:r>
            <a:r>
              <a:rPr lang="en-US" sz="18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201</a:t>
            </a:r>
            <a:r>
              <a:rPr lang="ru-RU" sz="18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7</a:t>
            </a:r>
            <a:r>
              <a:rPr lang="en-US" sz="18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</a:t>
            </a:r>
            <a:endParaRPr lang="ru-RU" sz="1800" b="0" i="0" dirty="0">
              <a:latin typeface="Roboto" panose="02000000000000000000" pitchFamily="2" charset="0"/>
            </a:endParaRPr>
          </a:p>
        </p:txBody>
      </p:sp>
      <p:cxnSp>
        <p:nvCxnSpPr>
          <p:cNvPr id="65" name="Прямая соединительная линия 64"/>
          <p:cNvCxnSpPr/>
          <p:nvPr userDrawn="1"/>
        </p:nvCxnSpPr>
        <p:spPr>
          <a:xfrm flipV="1">
            <a:off x="6798688" y="5589911"/>
            <a:ext cx="1319021" cy="1"/>
          </a:xfrm>
          <a:prstGeom prst="line">
            <a:avLst/>
          </a:prstGeom>
          <a:ln>
            <a:solidFill>
              <a:srgbClr val="0132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Прямоугольник 65"/>
          <p:cNvSpPr/>
          <p:nvPr userDrawn="1"/>
        </p:nvSpPr>
        <p:spPr>
          <a:xfrm>
            <a:off x="6479411" y="4044826"/>
            <a:ext cx="19575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8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С нами </a:t>
            </a:r>
            <a:br>
              <a:rPr lang="ru-RU" sz="18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lang="ru-RU" sz="18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постоянно 5 лет</a:t>
            </a:r>
            <a:endParaRPr lang="ru-RU" sz="1800" b="0" i="0" dirty="0">
              <a:latin typeface="Roboto" panose="02000000000000000000" pitchFamily="2" charset="0"/>
            </a:endParaRPr>
          </a:p>
        </p:txBody>
      </p:sp>
      <p:cxnSp>
        <p:nvCxnSpPr>
          <p:cNvPr id="68" name="Прямая соединительная линия 67"/>
          <p:cNvCxnSpPr/>
          <p:nvPr userDrawn="1"/>
        </p:nvCxnSpPr>
        <p:spPr>
          <a:xfrm flipV="1">
            <a:off x="9693186" y="5589911"/>
            <a:ext cx="1319021" cy="1"/>
          </a:xfrm>
          <a:prstGeom prst="line">
            <a:avLst/>
          </a:prstGeom>
          <a:ln>
            <a:solidFill>
              <a:srgbClr val="0132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Прямоугольник 68"/>
          <p:cNvSpPr/>
          <p:nvPr userDrawn="1"/>
        </p:nvSpPr>
        <p:spPr>
          <a:xfrm>
            <a:off x="9749524" y="4043167"/>
            <a:ext cx="10118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8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С нами </a:t>
            </a:r>
            <a:br>
              <a:rPr lang="ru-RU" sz="18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lang="ru-RU" sz="18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3 года</a:t>
            </a:r>
            <a:endParaRPr lang="ru-RU" sz="1800" b="0" i="0" dirty="0">
              <a:latin typeface="Roboto" panose="02000000000000000000" pitchFamily="2" charset="0"/>
            </a:endParaRPr>
          </a:p>
        </p:txBody>
      </p:sp>
      <p:cxnSp>
        <p:nvCxnSpPr>
          <p:cNvPr id="71" name="Прямая соединительная линия 70"/>
          <p:cNvCxnSpPr/>
          <p:nvPr userDrawn="1"/>
        </p:nvCxnSpPr>
        <p:spPr>
          <a:xfrm flipV="1">
            <a:off x="9683099" y="3439424"/>
            <a:ext cx="1319021" cy="1"/>
          </a:xfrm>
          <a:prstGeom prst="line">
            <a:avLst/>
          </a:prstGeom>
          <a:ln>
            <a:solidFill>
              <a:srgbClr val="0132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Прямоугольник 71"/>
          <p:cNvSpPr/>
          <p:nvPr userDrawn="1"/>
        </p:nvSpPr>
        <p:spPr>
          <a:xfrm>
            <a:off x="9254371" y="1922286"/>
            <a:ext cx="20457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8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Новых</a:t>
            </a:r>
            <a:br>
              <a:rPr lang="ru-RU" sz="18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lang="ru-RU" sz="18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клиентов в </a:t>
            </a:r>
            <a:r>
              <a:rPr lang="en-US" sz="18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2018 </a:t>
            </a:r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74" name="Стрелка вверх 73"/>
          <p:cNvSpPr/>
          <p:nvPr userDrawn="1"/>
        </p:nvSpPr>
        <p:spPr>
          <a:xfrm>
            <a:off x="8024318" y="2754757"/>
            <a:ext cx="310015" cy="317542"/>
          </a:xfrm>
          <a:prstGeom prst="upArrow">
            <a:avLst/>
          </a:prstGeom>
          <a:noFill/>
          <a:ln w="25400">
            <a:solidFill>
              <a:srgbClr val="D81E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pic>
        <p:nvPicPr>
          <p:cNvPr id="75" name="Изображение 7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275" y="3678299"/>
            <a:ext cx="2163874" cy="1914055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sz="quarter" idx="16" hasCustomPrompt="1"/>
          </p:nvPr>
        </p:nvSpPr>
        <p:spPr>
          <a:xfrm>
            <a:off x="928059" y="2577552"/>
            <a:ext cx="4794251" cy="66357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400" b="1" baseline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 sz="4400" b="1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>
              <a:buNone/>
              <a:defRPr sz="4400" b="1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>
              <a:buNone/>
              <a:defRPr sz="4400" b="1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>
              <a:buNone/>
              <a:defRPr sz="4400" b="1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10 000 клиентов</a:t>
            </a:r>
          </a:p>
        </p:txBody>
      </p:sp>
      <p:sp>
        <p:nvSpPr>
          <p:cNvPr id="76" name="Текст 44"/>
          <p:cNvSpPr>
            <a:spLocks noGrp="1"/>
          </p:cNvSpPr>
          <p:nvPr>
            <p:ph type="body" sz="quarter" idx="15" hasCustomPrompt="1"/>
          </p:nvPr>
        </p:nvSpPr>
        <p:spPr>
          <a:xfrm>
            <a:off x="6857787" y="2739254"/>
            <a:ext cx="1273561" cy="401831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 baseline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en-US" dirty="0"/>
              <a:t>0</a:t>
            </a:r>
            <a:r>
              <a:rPr lang="ru-RU" dirty="0"/>
              <a:t> 000</a:t>
            </a:r>
          </a:p>
        </p:txBody>
      </p:sp>
      <p:sp>
        <p:nvSpPr>
          <p:cNvPr id="78" name="Текст 44"/>
          <p:cNvSpPr>
            <a:spLocks noGrp="1"/>
          </p:cNvSpPr>
          <p:nvPr>
            <p:ph type="body" sz="quarter" idx="18" hasCustomPrompt="1"/>
          </p:nvPr>
        </p:nvSpPr>
        <p:spPr>
          <a:xfrm>
            <a:off x="9683099" y="2767204"/>
            <a:ext cx="1273561" cy="401831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 baseline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en-US" dirty="0"/>
              <a:t>0</a:t>
            </a:r>
            <a:r>
              <a:rPr lang="ru-RU" dirty="0"/>
              <a:t> 000</a:t>
            </a:r>
          </a:p>
        </p:txBody>
      </p:sp>
      <p:sp>
        <p:nvSpPr>
          <p:cNvPr id="79" name="Текст 44"/>
          <p:cNvSpPr>
            <a:spLocks noGrp="1"/>
          </p:cNvSpPr>
          <p:nvPr>
            <p:ph type="body" sz="quarter" idx="19" hasCustomPrompt="1"/>
          </p:nvPr>
        </p:nvSpPr>
        <p:spPr>
          <a:xfrm>
            <a:off x="6857787" y="4966126"/>
            <a:ext cx="1273561" cy="401831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 baseline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en-US" dirty="0"/>
              <a:t>0</a:t>
            </a:r>
            <a:r>
              <a:rPr lang="ru-RU" dirty="0"/>
              <a:t> 000</a:t>
            </a:r>
          </a:p>
        </p:txBody>
      </p:sp>
      <p:sp>
        <p:nvSpPr>
          <p:cNvPr id="80" name="Текст 44"/>
          <p:cNvSpPr>
            <a:spLocks noGrp="1"/>
          </p:cNvSpPr>
          <p:nvPr>
            <p:ph type="body" sz="quarter" idx="20" hasCustomPrompt="1"/>
          </p:nvPr>
        </p:nvSpPr>
        <p:spPr>
          <a:xfrm>
            <a:off x="9683099" y="4964467"/>
            <a:ext cx="1273561" cy="401831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 baseline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en-US" dirty="0"/>
              <a:t>0</a:t>
            </a:r>
            <a:r>
              <a:rPr lang="ru-RU" dirty="0"/>
              <a:t> 000</a:t>
            </a:r>
          </a:p>
        </p:txBody>
      </p:sp>
      <p:sp>
        <p:nvSpPr>
          <p:cNvPr id="24" name="Прямоугольник 23"/>
          <p:cNvSpPr/>
          <p:nvPr userDrawn="1"/>
        </p:nvSpPr>
        <p:spPr>
          <a:xfrm>
            <a:off x="237832" y="245462"/>
            <a:ext cx="5858170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О КОМПАНИИ: КЛИЕНТЫ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674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 компании: цифр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 userDrawn="1"/>
        </p:nvSpPr>
        <p:spPr>
          <a:xfrm flipV="1">
            <a:off x="334963" y="908049"/>
            <a:ext cx="11522075" cy="5400674"/>
          </a:xfrm>
          <a:prstGeom prst="rect">
            <a:avLst/>
          </a:prstGeom>
          <a:solidFill>
            <a:srgbClr val="F1F2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31" name="Прямоугольник 30"/>
          <p:cNvSpPr/>
          <p:nvPr userDrawn="1"/>
        </p:nvSpPr>
        <p:spPr>
          <a:xfrm flipV="1">
            <a:off x="334963" y="3790950"/>
            <a:ext cx="11522075" cy="2517775"/>
          </a:xfrm>
          <a:prstGeom prst="rect">
            <a:avLst/>
          </a:prstGeom>
          <a:solidFill>
            <a:srgbClr val="013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6" name="Прямоугольник 5"/>
          <p:cNvSpPr/>
          <p:nvPr userDrawn="1"/>
        </p:nvSpPr>
        <p:spPr>
          <a:xfrm flipV="1">
            <a:off x="6096002" y="908049"/>
            <a:ext cx="5761036" cy="2882897"/>
          </a:xfrm>
          <a:prstGeom prst="rect">
            <a:avLst/>
          </a:prstGeom>
          <a:solidFill>
            <a:srgbClr val="0F7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25" name="Текст 44"/>
          <p:cNvSpPr>
            <a:spLocks noGrp="1"/>
          </p:cNvSpPr>
          <p:nvPr>
            <p:ph type="body" sz="quarter" idx="12" hasCustomPrompt="1"/>
          </p:nvPr>
        </p:nvSpPr>
        <p:spPr>
          <a:xfrm>
            <a:off x="899015" y="2073477"/>
            <a:ext cx="1760893" cy="540655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3200" b="1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26" name="Текст 44"/>
          <p:cNvSpPr>
            <a:spLocks noGrp="1"/>
          </p:cNvSpPr>
          <p:nvPr>
            <p:ph type="body" sz="quarter" idx="13" hasCustomPrompt="1"/>
          </p:nvPr>
        </p:nvSpPr>
        <p:spPr>
          <a:xfrm>
            <a:off x="947549" y="4588362"/>
            <a:ext cx="1760893" cy="67359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4000" b="1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0</a:t>
            </a:r>
            <a:r>
              <a:rPr lang="en-US" dirty="0"/>
              <a:t>.</a:t>
            </a:r>
            <a:r>
              <a:rPr lang="ru-RU" dirty="0"/>
              <a:t>0</a:t>
            </a:r>
            <a:r>
              <a:rPr lang="en-US" dirty="0"/>
              <a:t>%</a:t>
            </a:r>
            <a:endParaRPr lang="ru-RU" dirty="0"/>
          </a:p>
        </p:txBody>
      </p:sp>
      <p:sp>
        <p:nvSpPr>
          <p:cNvPr id="32" name="TextBox 31"/>
          <p:cNvSpPr txBox="1"/>
          <p:nvPr userDrawn="1"/>
        </p:nvSpPr>
        <p:spPr>
          <a:xfrm>
            <a:off x="958972" y="4053795"/>
            <a:ext cx="3268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Валовая прибыль</a:t>
            </a:r>
            <a:r>
              <a:rPr lang="en-US" sz="1800" b="1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 / </a:t>
            </a:r>
            <a:r>
              <a:rPr lang="ru-RU" sz="1800" b="1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оборот</a:t>
            </a:r>
          </a:p>
        </p:txBody>
      </p:sp>
      <p:sp>
        <p:nvSpPr>
          <p:cNvPr id="34" name="Прямоугольник 33"/>
          <p:cNvSpPr/>
          <p:nvPr userDrawn="1"/>
        </p:nvSpPr>
        <p:spPr>
          <a:xfrm>
            <a:off x="779827" y="1195699"/>
            <a:ext cx="19992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8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Чистая прибыль</a:t>
            </a:r>
          </a:p>
          <a:p>
            <a:pPr algn="ctr"/>
            <a:r>
              <a:rPr lang="ru-RU" sz="18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млн. руб. </a:t>
            </a:r>
            <a:endParaRPr lang="ru-RU" sz="1800" b="0" i="0" dirty="0">
              <a:solidFill>
                <a:srgbClr val="013264"/>
              </a:solidFill>
              <a:latin typeface="Roboto" panose="02000000000000000000" pitchFamily="2" charset="0"/>
            </a:endParaRPr>
          </a:p>
        </p:txBody>
      </p:sp>
      <p:sp>
        <p:nvSpPr>
          <p:cNvPr id="35" name="Прямоугольник 34"/>
          <p:cNvSpPr/>
          <p:nvPr userDrawn="1"/>
        </p:nvSpPr>
        <p:spPr>
          <a:xfrm>
            <a:off x="426910" y="2871563"/>
            <a:ext cx="2705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536575" algn="l"/>
              </a:tabLst>
              <a:defRPr/>
            </a:pPr>
            <a:r>
              <a:rPr lang="ru-RU" sz="1800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-18% к 2017 году</a:t>
            </a:r>
          </a:p>
        </p:txBody>
      </p:sp>
      <p:sp>
        <p:nvSpPr>
          <p:cNvPr id="36" name="Прямоугольник 35"/>
          <p:cNvSpPr/>
          <p:nvPr userDrawn="1"/>
        </p:nvSpPr>
        <p:spPr>
          <a:xfrm>
            <a:off x="3679251" y="1195695"/>
            <a:ext cx="19736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8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Рентабельность</a:t>
            </a:r>
            <a:endParaRPr lang="ru-RU" sz="1800" b="0" i="0" dirty="0">
              <a:solidFill>
                <a:srgbClr val="013264"/>
              </a:solidFill>
              <a:latin typeface="Roboto" panose="02000000000000000000" pitchFamily="2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961391" y="5283581"/>
            <a:ext cx="26789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CC0000"/>
              </a:buClr>
              <a:tabLst>
                <a:tab pos="536575" algn="l"/>
              </a:tabLst>
            </a:pPr>
            <a:r>
              <a:rPr lang="ru-RU" sz="18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рост валовой прибыли</a:t>
            </a:r>
          </a:p>
          <a:p>
            <a:pPr>
              <a:buClr>
                <a:srgbClr val="CC0000"/>
              </a:buClr>
              <a:tabLst>
                <a:tab pos="536575" algn="l"/>
              </a:tabLst>
            </a:pPr>
            <a:r>
              <a:rPr lang="ru-RU" sz="18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518,0 млн. руб.</a:t>
            </a:r>
          </a:p>
          <a:p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5052418" y="5282019"/>
            <a:ext cx="18881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C0000"/>
              </a:buClr>
              <a:tabLst>
                <a:tab pos="536575" algn="l"/>
              </a:tabLst>
            </a:pPr>
            <a:r>
              <a:rPr lang="ru-RU" sz="18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рост оборота</a:t>
            </a:r>
            <a:endParaRPr lang="ru-RU" sz="1800" dirty="0">
              <a:solidFill>
                <a:schemeClr val="bg1"/>
              </a:solidFill>
              <a:latin typeface="Roboto" charset="0"/>
              <a:ea typeface="Roboto" charset="0"/>
              <a:cs typeface="Roboto" charset="0"/>
              <a:sym typeface="Wingdings" pitchFamily="2" charset="2"/>
            </a:endParaRPr>
          </a:p>
          <a:p>
            <a:pPr>
              <a:buClr>
                <a:srgbClr val="CC0000"/>
              </a:buClr>
              <a:tabLst>
                <a:tab pos="536575" algn="l"/>
              </a:tabLst>
            </a:pPr>
            <a:r>
              <a:rPr lang="ru-RU" sz="18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745 млн. руб.</a:t>
            </a:r>
          </a:p>
          <a:p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8864070" y="5293313"/>
            <a:ext cx="1524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CC0000"/>
              </a:buClr>
              <a:tabLst>
                <a:tab pos="536575" algn="l"/>
              </a:tabLst>
            </a:pPr>
            <a:r>
              <a:rPr lang="ru-RU" sz="18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ВП / оборот </a:t>
            </a:r>
          </a:p>
        </p:txBody>
      </p:sp>
      <p:sp>
        <p:nvSpPr>
          <p:cNvPr id="41" name="Стрелка вверх 40"/>
          <p:cNvSpPr/>
          <p:nvPr userDrawn="1"/>
        </p:nvSpPr>
        <p:spPr>
          <a:xfrm>
            <a:off x="2289037" y="4666880"/>
            <a:ext cx="366241" cy="375133"/>
          </a:xfrm>
          <a:prstGeom prst="upArrow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43" name="Стрелка вверх 42"/>
          <p:cNvSpPr/>
          <p:nvPr userDrawn="1"/>
        </p:nvSpPr>
        <p:spPr>
          <a:xfrm>
            <a:off x="6362655" y="4666880"/>
            <a:ext cx="366241" cy="375133"/>
          </a:xfrm>
          <a:prstGeom prst="upArrow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45" name="Прямоугольник 44"/>
          <p:cNvSpPr/>
          <p:nvPr userDrawn="1"/>
        </p:nvSpPr>
        <p:spPr>
          <a:xfrm>
            <a:off x="7834398" y="1192347"/>
            <a:ext cx="2100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CC0000"/>
              </a:buClr>
              <a:tabLst>
                <a:tab pos="536575" algn="l"/>
              </a:tabLst>
            </a:pPr>
            <a:r>
              <a:rPr lang="ru-RU" sz="1800" b="1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Наши ТР и услуги</a:t>
            </a:r>
          </a:p>
        </p:txBody>
      </p:sp>
      <p:sp>
        <p:nvSpPr>
          <p:cNvPr id="46" name="Прямоугольник 45"/>
          <p:cNvSpPr/>
          <p:nvPr userDrawn="1"/>
        </p:nvSpPr>
        <p:spPr>
          <a:xfrm>
            <a:off x="6816725" y="2899534"/>
            <a:ext cx="14472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C0000"/>
              </a:buClr>
              <a:tabLst>
                <a:tab pos="536575" algn="l"/>
              </a:tabLst>
            </a:pPr>
            <a:r>
              <a:rPr lang="ru-RU" sz="18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от валовой</a:t>
            </a:r>
            <a:br>
              <a:rPr lang="ru-RU" sz="18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lang="ru-RU" sz="18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прибыли</a:t>
            </a:r>
          </a:p>
        </p:txBody>
      </p:sp>
      <p:sp>
        <p:nvSpPr>
          <p:cNvPr id="48" name="Прямоугольник 47"/>
          <p:cNvSpPr/>
          <p:nvPr userDrawn="1"/>
        </p:nvSpPr>
        <p:spPr>
          <a:xfrm>
            <a:off x="9692658" y="2948872"/>
            <a:ext cx="1258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CC0000"/>
              </a:buClr>
              <a:tabLst>
                <a:tab pos="536575" algn="l"/>
              </a:tabLst>
            </a:pPr>
            <a:r>
              <a:rPr lang="ru-RU" sz="18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в обороте</a:t>
            </a:r>
          </a:p>
        </p:txBody>
      </p:sp>
      <p:cxnSp>
        <p:nvCxnSpPr>
          <p:cNvPr id="49" name="Прямая соединительная линия 48"/>
          <p:cNvCxnSpPr/>
          <p:nvPr userDrawn="1"/>
        </p:nvCxnSpPr>
        <p:spPr>
          <a:xfrm flipV="1">
            <a:off x="1066790" y="2708885"/>
            <a:ext cx="1436400" cy="1"/>
          </a:xfrm>
          <a:prstGeom prst="line">
            <a:avLst/>
          </a:prstGeom>
          <a:ln>
            <a:solidFill>
              <a:srgbClr val="0132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 userDrawn="1"/>
        </p:nvCxnSpPr>
        <p:spPr>
          <a:xfrm flipV="1">
            <a:off x="3932122" y="2708885"/>
            <a:ext cx="1436400" cy="1"/>
          </a:xfrm>
          <a:prstGeom prst="line">
            <a:avLst/>
          </a:prstGeom>
          <a:ln>
            <a:solidFill>
              <a:srgbClr val="0132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50"/>
          <p:cNvSpPr/>
          <p:nvPr userDrawn="1"/>
        </p:nvSpPr>
        <p:spPr>
          <a:xfrm>
            <a:off x="3313508" y="2866188"/>
            <a:ext cx="2705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536575" algn="l"/>
              </a:tabLst>
              <a:defRPr/>
            </a:pPr>
            <a:r>
              <a:rPr lang="ru-RU" sz="180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В </a:t>
            </a:r>
            <a:r>
              <a:rPr lang="ru-RU" sz="1800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2017 году — 22%</a:t>
            </a:r>
          </a:p>
        </p:txBody>
      </p:sp>
      <p:cxnSp>
        <p:nvCxnSpPr>
          <p:cNvPr id="52" name="Прямая соединительная линия 51"/>
          <p:cNvCxnSpPr/>
          <p:nvPr userDrawn="1"/>
        </p:nvCxnSpPr>
        <p:spPr>
          <a:xfrm flipV="1">
            <a:off x="6827609" y="2708885"/>
            <a:ext cx="143640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 userDrawn="1"/>
        </p:nvCxnSpPr>
        <p:spPr>
          <a:xfrm flipV="1">
            <a:off x="9694386" y="2708885"/>
            <a:ext cx="143640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Текст 44"/>
          <p:cNvSpPr>
            <a:spLocks noGrp="1"/>
          </p:cNvSpPr>
          <p:nvPr>
            <p:ph type="body" sz="quarter" idx="14" hasCustomPrompt="1"/>
          </p:nvPr>
        </p:nvSpPr>
        <p:spPr>
          <a:xfrm>
            <a:off x="5020519" y="4588362"/>
            <a:ext cx="1760893" cy="67359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4000" b="1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0</a:t>
            </a:r>
            <a:r>
              <a:rPr lang="en-US" dirty="0"/>
              <a:t>.</a:t>
            </a:r>
            <a:r>
              <a:rPr lang="ru-RU" dirty="0"/>
              <a:t>0</a:t>
            </a:r>
            <a:r>
              <a:rPr lang="en-US" dirty="0"/>
              <a:t>%</a:t>
            </a:r>
            <a:endParaRPr lang="ru-RU" dirty="0"/>
          </a:p>
        </p:txBody>
      </p:sp>
      <p:sp>
        <p:nvSpPr>
          <p:cNvPr id="55" name="Текст 44"/>
          <p:cNvSpPr>
            <a:spLocks noGrp="1"/>
          </p:cNvSpPr>
          <p:nvPr>
            <p:ph type="body" sz="quarter" idx="15" hasCustomPrompt="1"/>
          </p:nvPr>
        </p:nvSpPr>
        <p:spPr>
          <a:xfrm>
            <a:off x="8859570" y="4588362"/>
            <a:ext cx="1760893" cy="67359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4000" b="1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en-US" dirty="0"/>
              <a:t>0</a:t>
            </a:r>
            <a:r>
              <a:rPr lang="ru-RU" dirty="0"/>
              <a:t>0</a:t>
            </a:r>
            <a:r>
              <a:rPr lang="en-US" dirty="0"/>
              <a:t>%</a:t>
            </a:r>
            <a:endParaRPr lang="ru-RU" dirty="0"/>
          </a:p>
        </p:txBody>
      </p:sp>
      <p:sp>
        <p:nvSpPr>
          <p:cNvPr id="56" name="Текст 44"/>
          <p:cNvSpPr>
            <a:spLocks noGrp="1"/>
          </p:cNvSpPr>
          <p:nvPr>
            <p:ph type="body" sz="quarter" idx="16" hasCustomPrompt="1"/>
          </p:nvPr>
        </p:nvSpPr>
        <p:spPr>
          <a:xfrm>
            <a:off x="3785613" y="2073477"/>
            <a:ext cx="1760893" cy="540655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3200" b="1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57" name="Текст 44"/>
          <p:cNvSpPr>
            <a:spLocks noGrp="1"/>
          </p:cNvSpPr>
          <p:nvPr>
            <p:ph type="body" sz="quarter" idx="17" hasCustomPrompt="1"/>
          </p:nvPr>
        </p:nvSpPr>
        <p:spPr>
          <a:xfrm>
            <a:off x="6816725" y="2073477"/>
            <a:ext cx="1439864" cy="540655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3200" b="1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00</a:t>
            </a:r>
            <a:r>
              <a:rPr lang="en-US" dirty="0"/>
              <a:t>0</a:t>
            </a:r>
            <a:endParaRPr lang="ru-RU" dirty="0"/>
          </a:p>
        </p:txBody>
      </p:sp>
      <p:sp>
        <p:nvSpPr>
          <p:cNvPr id="58" name="Текст 44"/>
          <p:cNvSpPr>
            <a:spLocks noGrp="1"/>
          </p:cNvSpPr>
          <p:nvPr>
            <p:ph type="body" sz="quarter" idx="18" hasCustomPrompt="1"/>
          </p:nvPr>
        </p:nvSpPr>
        <p:spPr>
          <a:xfrm>
            <a:off x="9696451" y="2073477"/>
            <a:ext cx="1434336" cy="540655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3200" b="1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00</a:t>
            </a:r>
            <a:r>
              <a:rPr lang="en-US" dirty="0"/>
              <a:t>0</a:t>
            </a:r>
            <a:endParaRPr lang="ru-RU" dirty="0"/>
          </a:p>
        </p:txBody>
      </p:sp>
      <p:sp>
        <p:nvSpPr>
          <p:cNvPr id="33" name="Прямоугольник 32"/>
          <p:cNvSpPr/>
          <p:nvPr userDrawn="1"/>
        </p:nvSpPr>
        <p:spPr>
          <a:xfrm>
            <a:off x="237832" y="245462"/>
            <a:ext cx="5858170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О КОМПАНИИ: ЦИФРЫ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21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частники встречи для К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Текст 29"/>
          <p:cNvSpPr>
            <a:spLocks noGrp="1"/>
          </p:cNvSpPr>
          <p:nvPr>
            <p:ph type="body" sz="quarter" idx="22" hasCustomPrompt="1"/>
          </p:nvPr>
        </p:nvSpPr>
        <p:spPr>
          <a:xfrm>
            <a:off x="335992" y="3946342"/>
            <a:ext cx="2463423" cy="91816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0" i="0" baseline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для плавного перехода нажмите </a:t>
            </a:r>
            <a:r>
              <a:rPr lang="en-US" dirty="0"/>
              <a:t>Shift + Enter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9" name="Текст 29"/>
          <p:cNvSpPr>
            <a:spLocks noGrp="1"/>
          </p:cNvSpPr>
          <p:nvPr>
            <p:ph type="body" sz="quarter" idx="23" hasCustomPrompt="1"/>
          </p:nvPr>
        </p:nvSpPr>
        <p:spPr>
          <a:xfrm>
            <a:off x="335992" y="3429000"/>
            <a:ext cx="2463423" cy="50604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1" i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Фамилия Имя</a:t>
            </a:r>
          </a:p>
        </p:txBody>
      </p:sp>
      <p:sp>
        <p:nvSpPr>
          <p:cNvPr id="20" name="Текст 29"/>
          <p:cNvSpPr>
            <a:spLocks noGrp="1"/>
          </p:cNvSpPr>
          <p:nvPr>
            <p:ph type="body" sz="quarter" idx="24" hasCustomPrompt="1"/>
          </p:nvPr>
        </p:nvSpPr>
        <p:spPr>
          <a:xfrm>
            <a:off x="3347146" y="3946342"/>
            <a:ext cx="2463423" cy="92252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0" i="0" baseline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для плавного перехода нажмите </a:t>
            </a:r>
            <a:r>
              <a:rPr lang="en-US" dirty="0"/>
              <a:t>Shift + Enter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1" name="Текст 29"/>
          <p:cNvSpPr>
            <a:spLocks noGrp="1"/>
          </p:cNvSpPr>
          <p:nvPr>
            <p:ph type="body" sz="quarter" idx="25" hasCustomPrompt="1"/>
          </p:nvPr>
        </p:nvSpPr>
        <p:spPr>
          <a:xfrm>
            <a:off x="3347146" y="3429000"/>
            <a:ext cx="2463423" cy="50604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1" i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Фамилия Имя</a:t>
            </a:r>
          </a:p>
        </p:txBody>
      </p:sp>
      <p:sp>
        <p:nvSpPr>
          <p:cNvPr id="22" name="Текст 29"/>
          <p:cNvSpPr>
            <a:spLocks noGrp="1"/>
          </p:cNvSpPr>
          <p:nvPr>
            <p:ph type="body" sz="quarter" idx="26" hasCustomPrompt="1"/>
          </p:nvPr>
        </p:nvSpPr>
        <p:spPr>
          <a:xfrm>
            <a:off x="6381680" y="3948101"/>
            <a:ext cx="2463423" cy="9207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0" i="0" baseline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для плавного перехода нажмите </a:t>
            </a:r>
            <a:r>
              <a:rPr lang="en-US" dirty="0"/>
              <a:t>Shift + Enter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3" name="Текст 29"/>
          <p:cNvSpPr>
            <a:spLocks noGrp="1"/>
          </p:cNvSpPr>
          <p:nvPr>
            <p:ph type="body" sz="quarter" idx="27" hasCustomPrompt="1"/>
          </p:nvPr>
        </p:nvSpPr>
        <p:spPr>
          <a:xfrm>
            <a:off x="6381680" y="3430759"/>
            <a:ext cx="2463423" cy="50604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1" i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Фамилия Имя</a:t>
            </a:r>
          </a:p>
        </p:txBody>
      </p:sp>
      <p:sp>
        <p:nvSpPr>
          <p:cNvPr id="24" name="Текст 29"/>
          <p:cNvSpPr>
            <a:spLocks noGrp="1"/>
          </p:cNvSpPr>
          <p:nvPr>
            <p:ph type="body" sz="quarter" idx="28" hasCustomPrompt="1"/>
          </p:nvPr>
        </p:nvSpPr>
        <p:spPr>
          <a:xfrm>
            <a:off x="9393615" y="3954133"/>
            <a:ext cx="2463423" cy="91473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0" i="0" baseline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для плавного перехода нажмите </a:t>
            </a:r>
            <a:r>
              <a:rPr lang="en-US" dirty="0"/>
              <a:t>Shift + Enter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5" name="Текст 29"/>
          <p:cNvSpPr>
            <a:spLocks noGrp="1"/>
          </p:cNvSpPr>
          <p:nvPr>
            <p:ph type="body" sz="quarter" idx="29" hasCustomPrompt="1"/>
          </p:nvPr>
        </p:nvSpPr>
        <p:spPr>
          <a:xfrm>
            <a:off x="9393615" y="3436791"/>
            <a:ext cx="2463423" cy="50604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1" i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Фамилия Имя</a:t>
            </a:r>
          </a:p>
        </p:txBody>
      </p:sp>
      <p:sp>
        <p:nvSpPr>
          <p:cNvPr id="30" name="Рисунок 26"/>
          <p:cNvSpPr>
            <a:spLocks noGrp="1"/>
          </p:cNvSpPr>
          <p:nvPr>
            <p:ph type="pic" sz="quarter" idx="33" hasCustomPrompt="1"/>
          </p:nvPr>
        </p:nvSpPr>
        <p:spPr>
          <a:xfrm>
            <a:off x="9393615" y="1276862"/>
            <a:ext cx="1432489" cy="177800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 b="0" i="0" baseline="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Фото участника</a:t>
            </a:r>
          </a:p>
        </p:txBody>
      </p:sp>
      <p:sp>
        <p:nvSpPr>
          <p:cNvPr id="16" name="Рисунок 26"/>
          <p:cNvSpPr>
            <a:spLocks noGrp="1"/>
          </p:cNvSpPr>
          <p:nvPr>
            <p:ph type="pic" sz="quarter" idx="34" hasCustomPrompt="1"/>
          </p:nvPr>
        </p:nvSpPr>
        <p:spPr>
          <a:xfrm>
            <a:off x="333581" y="1268976"/>
            <a:ext cx="1432800" cy="177800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 b="0" i="0" baseline="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Фото участника</a:t>
            </a:r>
          </a:p>
        </p:txBody>
      </p:sp>
      <p:sp>
        <p:nvSpPr>
          <p:cNvPr id="17" name="Рисунок 26"/>
          <p:cNvSpPr>
            <a:spLocks noGrp="1"/>
          </p:cNvSpPr>
          <p:nvPr>
            <p:ph type="pic" sz="quarter" idx="35" hasCustomPrompt="1"/>
          </p:nvPr>
        </p:nvSpPr>
        <p:spPr>
          <a:xfrm>
            <a:off x="3347146" y="1272868"/>
            <a:ext cx="1432800" cy="177800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 b="0" i="0" baseline="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Фото участника</a:t>
            </a:r>
          </a:p>
        </p:txBody>
      </p:sp>
      <p:sp>
        <p:nvSpPr>
          <p:cNvPr id="26" name="Рисунок 26"/>
          <p:cNvSpPr>
            <a:spLocks noGrp="1"/>
          </p:cNvSpPr>
          <p:nvPr>
            <p:ph type="pic" sz="quarter" idx="36" hasCustomPrompt="1"/>
          </p:nvPr>
        </p:nvSpPr>
        <p:spPr>
          <a:xfrm>
            <a:off x="6381680" y="1276862"/>
            <a:ext cx="1432800" cy="177800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 b="0" i="0" baseline="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Фото участника</a:t>
            </a:r>
          </a:p>
        </p:txBody>
      </p:sp>
      <p:sp>
        <p:nvSpPr>
          <p:cNvPr id="31" name="Прямоугольник 30"/>
          <p:cNvSpPr/>
          <p:nvPr userDrawn="1"/>
        </p:nvSpPr>
        <p:spPr>
          <a:xfrm>
            <a:off x="246538" y="207067"/>
            <a:ext cx="5764172" cy="33840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УЧАСТНИКИ ВСТРЕЧИ</a:t>
            </a:r>
          </a:p>
        </p:txBody>
      </p:sp>
    </p:spTree>
    <p:extLst>
      <p:ext uri="{BB962C8B-B14F-4D97-AF65-F5344CB8AC3E}">
        <p14:creationId xmlns:p14="http://schemas.microsoft.com/office/powerpoint/2010/main" val="6034825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 компании: компетенци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 flipV="1">
            <a:off x="334963" y="908049"/>
            <a:ext cx="11522075" cy="5400674"/>
          </a:xfrm>
          <a:prstGeom prst="rect">
            <a:avLst/>
          </a:prstGeom>
          <a:solidFill>
            <a:srgbClr val="F1F2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5" name="Прямоугольник 4"/>
          <p:cNvSpPr/>
          <p:nvPr userDrawn="1"/>
        </p:nvSpPr>
        <p:spPr>
          <a:xfrm flipV="1">
            <a:off x="334963" y="3790949"/>
            <a:ext cx="11522075" cy="2517775"/>
          </a:xfrm>
          <a:prstGeom prst="rect">
            <a:avLst/>
          </a:prstGeom>
          <a:solidFill>
            <a:srgbClr val="013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6" name="Прямоугольник 5"/>
          <p:cNvSpPr/>
          <p:nvPr userDrawn="1"/>
        </p:nvSpPr>
        <p:spPr>
          <a:xfrm flipV="1">
            <a:off x="6096002" y="908049"/>
            <a:ext cx="5761036" cy="2882898"/>
          </a:xfrm>
          <a:prstGeom prst="rect">
            <a:avLst/>
          </a:prstGeom>
          <a:solidFill>
            <a:srgbClr val="0F7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121025" y="2585669"/>
            <a:ext cx="26177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Aft>
                <a:spcPts val="600"/>
              </a:spcAft>
              <a:buClr>
                <a:srgbClr val="002060"/>
              </a:buClr>
            </a:pPr>
            <a:r>
              <a:rPr lang="ru-RU" sz="1600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м</a:t>
            </a:r>
            <a:r>
              <a:rPr kumimoji="0" lang="ru-RU" sz="1600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аксимальное число АРМ на проекте</a:t>
            </a:r>
            <a:endParaRPr kumimoji="0" lang="en-US" sz="1600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6301127" y="1275138"/>
            <a:ext cx="19554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1800" b="1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Сертификаты</a:t>
            </a:r>
            <a:r>
              <a:rPr kumimoji="0" lang="en-US" sz="1800" b="1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 </a:t>
            </a:r>
            <a:br>
              <a:rPr kumimoji="0" lang="en-US" sz="1800" b="1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kumimoji="0" lang="ru-RU" sz="1800" b="1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и статусы</a:t>
            </a:r>
            <a:endParaRPr lang="ru-RU" sz="1800" b="1" dirty="0"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963523" y="1274451"/>
            <a:ext cx="4411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Clr>
                <a:srgbClr val="002060"/>
              </a:buClr>
            </a:pPr>
            <a:r>
              <a:rPr kumimoji="0" lang="ru-RU" sz="18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Проектный </a:t>
            </a:r>
            <a:r>
              <a:rPr kumimoji="0" lang="ru-RU" sz="18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опыт за последние 3 года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958104" y="2582295"/>
            <a:ext cx="11785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buClr>
                <a:srgbClr val="002060"/>
              </a:buClr>
            </a:pPr>
            <a:r>
              <a:rPr kumimoji="0" lang="ru-RU" sz="1600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проектов </a:t>
            </a:r>
            <a:r>
              <a:rPr kumimoji="0" lang="en-US" sz="1600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/>
            </a:r>
            <a:br>
              <a:rPr kumimoji="0" lang="en-US" sz="1600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kumimoji="0" lang="ru-RU" sz="1600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от 50 АРМ</a:t>
            </a: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950160" y="4044784"/>
            <a:ext cx="3289682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bg1"/>
                </a:solidFill>
                <a:effectLst/>
                <a:latin typeface="Roboto" charset="0"/>
                <a:ea typeface="Roboto" charset="0"/>
                <a:cs typeface="Roboto" charset="0"/>
              </a:rPr>
              <a:t>Сертификаты специалистов</a:t>
            </a:r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958106" y="5172748"/>
            <a:ext cx="1627369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0" dirty="0">
                <a:solidFill>
                  <a:schemeClr val="bg1"/>
                </a:solidFill>
                <a:effectLst/>
                <a:latin typeface="Roboto" charset="0"/>
                <a:ea typeface="Roboto" charset="0"/>
                <a:cs typeface="Roboto" charset="0"/>
              </a:rPr>
              <a:t>сертификатов </a:t>
            </a:r>
            <a:br>
              <a:rPr lang="ru-RU" sz="1200" b="0" dirty="0">
                <a:solidFill>
                  <a:schemeClr val="bg1"/>
                </a:solidFill>
                <a:effectLst/>
                <a:latin typeface="Roboto" charset="0"/>
                <a:ea typeface="Roboto" charset="0"/>
                <a:cs typeface="Roboto" charset="0"/>
              </a:rPr>
            </a:br>
            <a:r>
              <a:rPr lang="ru-RU" sz="1200" b="0" dirty="0">
                <a:solidFill>
                  <a:schemeClr val="bg1"/>
                </a:solidFill>
                <a:effectLst/>
                <a:latin typeface="Roboto" charset="0"/>
                <a:ea typeface="Roboto" charset="0"/>
                <a:cs typeface="Roboto" charset="0"/>
              </a:rPr>
              <a:t>«1С:Профессионал»</a:t>
            </a:r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3846264" y="5172748"/>
            <a:ext cx="2488182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0" dirty="0">
                <a:solidFill>
                  <a:schemeClr val="bg1"/>
                </a:solidFill>
                <a:effectLst/>
                <a:latin typeface="Roboto" charset="0"/>
                <a:ea typeface="Roboto" charset="0"/>
                <a:cs typeface="Roboto" charset="0"/>
              </a:rPr>
              <a:t>аттестатов «1С:Специалист» </a:t>
            </a:r>
            <a:br>
              <a:rPr lang="ru-RU" sz="1200" b="0" dirty="0">
                <a:solidFill>
                  <a:schemeClr val="bg1"/>
                </a:solidFill>
                <a:effectLst/>
                <a:latin typeface="Roboto" charset="0"/>
                <a:ea typeface="Roboto" charset="0"/>
                <a:cs typeface="Roboto" charset="0"/>
              </a:rPr>
            </a:br>
            <a:r>
              <a:rPr lang="ru-RU" sz="1200" b="0" dirty="0">
                <a:solidFill>
                  <a:schemeClr val="bg1"/>
                </a:solidFill>
                <a:effectLst/>
                <a:latin typeface="Roboto" charset="0"/>
                <a:ea typeface="Roboto" charset="0"/>
                <a:cs typeface="Roboto" charset="0"/>
              </a:rPr>
              <a:t>и «1С:Специалист-консультант»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6726749" y="5172744"/>
            <a:ext cx="2706190" cy="9417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0" dirty="0">
                <a:solidFill>
                  <a:schemeClr val="bg1"/>
                </a:solidFill>
                <a:effectLst/>
                <a:latin typeface="Roboto" charset="0"/>
                <a:ea typeface="Roboto" charset="0"/>
                <a:cs typeface="Roboto" charset="0"/>
              </a:rPr>
              <a:t>«1С:Руководитель </a:t>
            </a:r>
            <a:br>
              <a:rPr lang="ru-RU" sz="1200" b="0" dirty="0">
                <a:solidFill>
                  <a:schemeClr val="bg1"/>
                </a:solidFill>
                <a:effectLst/>
                <a:latin typeface="Roboto" charset="0"/>
                <a:ea typeface="Roboto" charset="0"/>
                <a:cs typeface="Roboto" charset="0"/>
              </a:rPr>
            </a:br>
            <a:r>
              <a:rPr lang="ru-RU" sz="1200" b="0" dirty="0">
                <a:solidFill>
                  <a:schemeClr val="bg1"/>
                </a:solidFill>
                <a:effectLst/>
                <a:latin typeface="Roboto" charset="0"/>
                <a:ea typeface="Roboto" charset="0"/>
                <a:cs typeface="Roboto" charset="0"/>
              </a:rPr>
              <a:t>корпоративных проектов» (15 </a:t>
            </a:r>
            <a:r>
              <a:rPr lang="ru-RU" sz="1200" b="0" dirty="0" err="1">
                <a:solidFill>
                  <a:schemeClr val="bg1"/>
                </a:solidFill>
                <a:effectLst/>
                <a:latin typeface="Roboto" charset="0"/>
                <a:ea typeface="Roboto" charset="0"/>
                <a:cs typeface="Roboto" charset="0"/>
              </a:rPr>
              <a:t>шт</a:t>
            </a:r>
            <a:r>
              <a:rPr lang="ru-RU" sz="1200" b="0" dirty="0">
                <a:solidFill>
                  <a:schemeClr val="bg1"/>
                </a:solidFill>
                <a:effectLst/>
                <a:latin typeface="Roboto" charset="0"/>
                <a:ea typeface="Roboto" charset="0"/>
                <a:cs typeface="Roboto" charset="0"/>
              </a:rPr>
              <a:t>) </a:t>
            </a:r>
            <a:br>
              <a:rPr lang="ru-RU" sz="1200" b="0" dirty="0">
                <a:solidFill>
                  <a:schemeClr val="bg1"/>
                </a:solidFill>
                <a:effectLst/>
                <a:latin typeface="Roboto" charset="0"/>
                <a:ea typeface="Roboto" charset="0"/>
                <a:cs typeface="Roboto" charset="0"/>
              </a:rPr>
            </a:br>
            <a:r>
              <a:rPr lang="ru-RU" sz="1200" b="0" dirty="0">
                <a:solidFill>
                  <a:schemeClr val="bg1"/>
                </a:solidFill>
                <a:effectLst/>
                <a:latin typeface="Roboto" charset="0"/>
                <a:ea typeface="Roboto" charset="0"/>
                <a:cs typeface="Roboto" charset="0"/>
              </a:rPr>
              <a:t>«1С:Эксперт по технологическим </a:t>
            </a:r>
            <a:br>
              <a:rPr lang="ru-RU" sz="1200" b="0" dirty="0">
                <a:solidFill>
                  <a:schemeClr val="bg1"/>
                </a:solidFill>
                <a:effectLst/>
                <a:latin typeface="Roboto" charset="0"/>
                <a:ea typeface="Roboto" charset="0"/>
                <a:cs typeface="Roboto" charset="0"/>
              </a:rPr>
            </a:br>
            <a:r>
              <a:rPr lang="ru-RU" sz="1200" b="0" dirty="0">
                <a:solidFill>
                  <a:schemeClr val="bg1"/>
                </a:solidFill>
                <a:effectLst/>
                <a:latin typeface="Roboto" charset="0"/>
                <a:ea typeface="Roboto" charset="0"/>
                <a:cs typeface="Roboto" charset="0"/>
              </a:rPr>
              <a:t>вопросам» (4 </a:t>
            </a:r>
            <a:r>
              <a:rPr lang="ru-RU" sz="1200" b="0" dirty="0" err="1">
                <a:solidFill>
                  <a:schemeClr val="bg1"/>
                </a:solidFill>
                <a:effectLst/>
                <a:latin typeface="Roboto" charset="0"/>
                <a:ea typeface="Roboto" charset="0"/>
                <a:cs typeface="Roboto" charset="0"/>
              </a:rPr>
              <a:t>шт</a:t>
            </a:r>
            <a:r>
              <a:rPr lang="ru-RU" sz="1200" b="0" dirty="0">
                <a:solidFill>
                  <a:schemeClr val="bg1"/>
                </a:solidFill>
                <a:effectLst/>
                <a:latin typeface="Roboto" charset="0"/>
                <a:ea typeface="Roboto" charset="0"/>
                <a:cs typeface="Roboto" charset="0"/>
              </a:rPr>
              <a:t>)</a:t>
            </a:r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9702161" y="5172746"/>
            <a:ext cx="1850039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0" dirty="0">
                <a:solidFill>
                  <a:schemeClr val="bg1"/>
                </a:solidFill>
                <a:effectLst/>
                <a:latin typeface="Roboto" charset="0"/>
                <a:ea typeface="Roboto" charset="0"/>
                <a:cs typeface="Roboto" charset="0"/>
              </a:rPr>
              <a:t>сертификатов </a:t>
            </a:r>
            <a:br>
              <a:rPr lang="ru-RU" sz="1200" b="0" dirty="0">
                <a:solidFill>
                  <a:schemeClr val="bg1"/>
                </a:solidFill>
                <a:effectLst/>
                <a:latin typeface="Roboto" charset="0"/>
                <a:ea typeface="Roboto" charset="0"/>
                <a:cs typeface="Roboto" charset="0"/>
              </a:rPr>
            </a:br>
            <a:r>
              <a:rPr lang="ru-RU" sz="1200" b="0" dirty="0">
                <a:solidFill>
                  <a:schemeClr val="bg1"/>
                </a:solidFill>
                <a:effectLst/>
                <a:latin typeface="Roboto" charset="0"/>
                <a:ea typeface="Roboto" charset="0"/>
                <a:cs typeface="Roboto" charset="0"/>
              </a:rPr>
              <a:t>преподавателей ЦСО</a:t>
            </a:r>
          </a:p>
        </p:txBody>
      </p:sp>
      <p:pic>
        <p:nvPicPr>
          <p:cNvPr id="22" name="Изображение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702" y="2277937"/>
            <a:ext cx="810561" cy="1154238"/>
          </a:xfrm>
          <a:prstGeom prst="rect">
            <a:avLst/>
          </a:prstGeom>
        </p:spPr>
      </p:pic>
      <p:sp>
        <p:nvSpPr>
          <p:cNvPr id="24" name="Текст 44"/>
          <p:cNvSpPr>
            <a:spLocks noGrp="1"/>
          </p:cNvSpPr>
          <p:nvPr>
            <p:ph type="body" sz="quarter" idx="11" hasCustomPrompt="1"/>
          </p:nvPr>
        </p:nvSpPr>
        <p:spPr>
          <a:xfrm>
            <a:off x="3109944" y="1890173"/>
            <a:ext cx="1760893" cy="634897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4000" b="1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0 000</a:t>
            </a:r>
          </a:p>
        </p:txBody>
      </p:sp>
      <p:sp>
        <p:nvSpPr>
          <p:cNvPr id="25" name="Текст 44"/>
          <p:cNvSpPr>
            <a:spLocks noGrp="1"/>
          </p:cNvSpPr>
          <p:nvPr>
            <p:ph type="body" sz="quarter" idx="12" hasCustomPrompt="1"/>
          </p:nvPr>
        </p:nvSpPr>
        <p:spPr>
          <a:xfrm>
            <a:off x="949424" y="1890170"/>
            <a:ext cx="1760893" cy="67359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4000" b="1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26" name="Текст 44"/>
          <p:cNvSpPr>
            <a:spLocks noGrp="1"/>
          </p:cNvSpPr>
          <p:nvPr>
            <p:ph type="body" sz="quarter" idx="13" hasCustomPrompt="1"/>
          </p:nvPr>
        </p:nvSpPr>
        <p:spPr>
          <a:xfrm>
            <a:off x="949424" y="4550262"/>
            <a:ext cx="1760893" cy="67359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4000" b="1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000</a:t>
            </a:r>
          </a:p>
        </p:txBody>
      </p:sp>
      <p:sp>
        <p:nvSpPr>
          <p:cNvPr id="27" name="Текст 44"/>
          <p:cNvSpPr>
            <a:spLocks noGrp="1"/>
          </p:cNvSpPr>
          <p:nvPr>
            <p:ph type="body" sz="quarter" idx="14" hasCustomPrompt="1"/>
          </p:nvPr>
        </p:nvSpPr>
        <p:spPr>
          <a:xfrm>
            <a:off x="3819377" y="4550262"/>
            <a:ext cx="1760893" cy="67359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4000" b="1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000</a:t>
            </a:r>
          </a:p>
        </p:txBody>
      </p:sp>
      <p:sp>
        <p:nvSpPr>
          <p:cNvPr id="28" name="Текст 44"/>
          <p:cNvSpPr>
            <a:spLocks noGrp="1"/>
          </p:cNvSpPr>
          <p:nvPr>
            <p:ph type="body" sz="quarter" idx="15" hasCustomPrompt="1"/>
          </p:nvPr>
        </p:nvSpPr>
        <p:spPr>
          <a:xfrm>
            <a:off x="6717905" y="4550262"/>
            <a:ext cx="1760893" cy="67359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4000" b="1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000</a:t>
            </a:r>
          </a:p>
        </p:txBody>
      </p:sp>
      <p:sp>
        <p:nvSpPr>
          <p:cNvPr id="29" name="Текст 44"/>
          <p:cNvSpPr>
            <a:spLocks noGrp="1"/>
          </p:cNvSpPr>
          <p:nvPr>
            <p:ph type="body" sz="quarter" idx="16" hasCustomPrompt="1"/>
          </p:nvPr>
        </p:nvSpPr>
        <p:spPr>
          <a:xfrm>
            <a:off x="9702158" y="4550262"/>
            <a:ext cx="1760893" cy="67359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4000" b="1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2pPr>
            <a:lvl3pPr marL="9144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3pPr>
            <a:lvl4pPr marL="13716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4pPr>
            <a:lvl5pPr marL="1828800" indent="0" algn="ctr">
              <a:buFontTx/>
              <a:buNone/>
              <a:defRPr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/>
              <a:t>000</a:t>
            </a:r>
          </a:p>
        </p:txBody>
      </p:sp>
      <p:sp>
        <p:nvSpPr>
          <p:cNvPr id="30" name="Прямоугольник 29"/>
          <p:cNvSpPr/>
          <p:nvPr userDrawn="1"/>
        </p:nvSpPr>
        <p:spPr>
          <a:xfrm>
            <a:off x="8256588" y="1278227"/>
            <a:ext cx="3600451" cy="2292935"/>
          </a:xfrm>
          <a:prstGeom prst="rect">
            <a:avLst/>
          </a:prstGeom>
        </p:spPr>
        <p:txBody>
          <a:bodyPr wrap="square" lIns="46800" rIns="46800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kumimoji="0" lang="en-US" sz="12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ISO 9001:2015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kumimoji="0" lang="ru-RU" altLang="ru-RU" sz="12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Центр Компетенции </a:t>
            </a:r>
            <a:r>
              <a:rPr kumimoji="0" lang="en-US" altLang="ru-RU" sz="12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ERP</a:t>
            </a:r>
            <a:endParaRPr kumimoji="0" lang="ru-RU" altLang="ru-RU" sz="1200" dirty="0">
              <a:solidFill>
                <a:schemeClr val="bg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kumimoji="0" lang="ru-RU" altLang="ru-RU" sz="12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Центр Компетенции по Торговле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kumimoji="0" lang="ru-RU" altLang="ru-RU" sz="12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Центр Компетенции по Бюджетному учету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kumimoji="0" lang="ru-RU" altLang="ru-RU" sz="12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Авторизованный Учебный Центр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kumimoji="0" lang="ru-RU" altLang="ru-RU" sz="12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1С:Консалтинг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kumimoji="0" lang="en-US" altLang="ru-RU" sz="12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1C:</a:t>
            </a:r>
            <a:r>
              <a:rPr kumimoji="0" lang="ru-RU" altLang="ru-RU" sz="12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Центр сопровождения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kumimoji="0" lang="ru-RU" altLang="ru-RU" sz="12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1C:Центр разработки тиражных решений </a:t>
            </a:r>
            <a:r>
              <a:rPr kumimoji="0" lang="en-US" altLang="ru-RU" sz="12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kumimoji="0" lang="en-US" altLang="ru-RU" sz="12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kumimoji="0" lang="ru-RU" altLang="ru-RU" sz="12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на платформе «1С: Предприятие» </a:t>
            </a:r>
          </a:p>
        </p:txBody>
      </p:sp>
      <p:sp>
        <p:nvSpPr>
          <p:cNvPr id="33" name="Прямоугольник 32"/>
          <p:cNvSpPr/>
          <p:nvPr userDrawn="1"/>
        </p:nvSpPr>
        <p:spPr>
          <a:xfrm>
            <a:off x="237832" y="245462"/>
            <a:ext cx="5858170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О КОМПАНИИ: КОМПЕТЕНЦИИ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5543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ши разработки для К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Текст 29"/>
          <p:cNvSpPr>
            <a:spLocks noGrp="1"/>
          </p:cNvSpPr>
          <p:nvPr>
            <p:ph type="body" sz="quarter" idx="22" hasCustomPrompt="1"/>
          </p:nvPr>
        </p:nvSpPr>
        <p:spPr>
          <a:xfrm>
            <a:off x="345649" y="2708275"/>
            <a:ext cx="4310489" cy="720725"/>
          </a:xfrm>
          <a:prstGeom prst="rect">
            <a:avLst/>
          </a:prstGeom>
        </p:spPr>
        <p:txBody>
          <a:bodyPr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0" i="0" baseline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31" name="Прямая соединительная линия 30"/>
          <p:cNvCxnSpPr/>
          <p:nvPr userDrawn="1"/>
        </p:nvCxnSpPr>
        <p:spPr>
          <a:xfrm>
            <a:off x="5372757" y="1186465"/>
            <a:ext cx="0" cy="2279937"/>
          </a:xfrm>
          <a:prstGeom prst="line">
            <a:avLst/>
          </a:prstGeom>
          <a:ln>
            <a:solidFill>
              <a:srgbClr val="0132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 userDrawn="1"/>
        </p:nvCxnSpPr>
        <p:spPr>
          <a:xfrm>
            <a:off x="5372757" y="3718528"/>
            <a:ext cx="0" cy="2278800"/>
          </a:xfrm>
          <a:prstGeom prst="line">
            <a:avLst/>
          </a:prstGeom>
          <a:ln>
            <a:solidFill>
              <a:srgbClr val="0132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Текст 2"/>
          <p:cNvSpPr>
            <a:spLocks noGrp="1"/>
          </p:cNvSpPr>
          <p:nvPr>
            <p:ph type="body" sz="quarter" idx="34" hasCustomPrompt="1"/>
          </p:nvPr>
        </p:nvSpPr>
        <p:spPr>
          <a:xfrm>
            <a:off x="249001" y="257885"/>
            <a:ext cx="9447450" cy="29139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100" b="1"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FontTx/>
              <a:buNone/>
              <a:defRPr sz="1100">
                <a:latin typeface="Roboto" charset="0"/>
                <a:ea typeface="Roboto" charset="0"/>
                <a:cs typeface="Roboto" charset="0"/>
              </a:defRPr>
            </a:lvl2pPr>
            <a:lvl3pPr marL="914400" indent="0">
              <a:buFontTx/>
              <a:buNone/>
              <a:defRPr sz="1100">
                <a:latin typeface="Roboto" charset="0"/>
                <a:ea typeface="Roboto" charset="0"/>
                <a:cs typeface="Roboto" charset="0"/>
              </a:defRPr>
            </a:lvl3pPr>
            <a:lvl4pPr marL="1371600" indent="0">
              <a:buFontTx/>
              <a:buNone/>
              <a:defRPr sz="1100">
                <a:latin typeface="Roboto" charset="0"/>
                <a:ea typeface="Roboto" charset="0"/>
                <a:cs typeface="Roboto" charset="0"/>
              </a:defRPr>
            </a:lvl4pPr>
            <a:lvl5pPr marL="1828800" indent="0">
              <a:buFontTx/>
              <a:buNone/>
              <a:defRPr sz="1100">
                <a:latin typeface="Roboto" charset="0"/>
                <a:ea typeface="Roboto" charset="0"/>
                <a:cs typeface="Roboto" charset="0"/>
              </a:defRPr>
            </a:lvl5pPr>
          </a:lstStyle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НАШИ</a:t>
            </a:r>
            <a:r>
              <a:rPr lang="ru-RU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РАЗРАБОТКИ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17" name="Рисунок 4"/>
          <p:cNvSpPr>
            <a:spLocks noGrp="1"/>
          </p:cNvSpPr>
          <p:nvPr>
            <p:ph type="pic" sz="quarter" idx="36" hasCustomPrompt="1"/>
          </p:nvPr>
        </p:nvSpPr>
        <p:spPr>
          <a:xfrm>
            <a:off x="345649" y="1277938"/>
            <a:ext cx="2511851" cy="1065475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4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 smtClean="0"/>
              <a:t>Логотип</a:t>
            </a:r>
            <a:endParaRPr lang="ru-RU" dirty="0"/>
          </a:p>
        </p:txBody>
      </p:sp>
      <p:sp>
        <p:nvSpPr>
          <p:cNvPr id="19" name="Текст 29"/>
          <p:cNvSpPr>
            <a:spLocks noGrp="1"/>
          </p:cNvSpPr>
          <p:nvPr>
            <p:ph type="body" sz="quarter" idx="37" hasCustomPrompt="1"/>
          </p:nvPr>
        </p:nvSpPr>
        <p:spPr>
          <a:xfrm>
            <a:off x="345649" y="5229225"/>
            <a:ext cx="4310489" cy="720725"/>
          </a:xfrm>
          <a:prstGeom prst="rect">
            <a:avLst/>
          </a:prstGeom>
        </p:spPr>
        <p:txBody>
          <a:bodyPr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0" i="0" baseline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Описание</a:t>
            </a:r>
          </a:p>
        </p:txBody>
      </p:sp>
      <p:sp>
        <p:nvSpPr>
          <p:cNvPr id="26" name="Рисунок 4"/>
          <p:cNvSpPr>
            <a:spLocks noGrp="1"/>
          </p:cNvSpPr>
          <p:nvPr>
            <p:ph type="pic" sz="quarter" idx="38" hasCustomPrompt="1"/>
          </p:nvPr>
        </p:nvSpPr>
        <p:spPr>
          <a:xfrm>
            <a:off x="345649" y="3798888"/>
            <a:ext cx="2511851" cy="1065475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4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 smtClean="0"/>
              <a:t>Логотип</a:t>
            </a:r>
            <a:endParaRPr lang="ru-RU" dirty="0"/>
          </a:p>
        </p:txBody>
      </p:sp>
      <p:sp>
        <p:nvSpPr>
          <p:cNvPr id="28" name="Текст 29"/>
          <p:cNvSpPr>
            <a:spLocks noGrp="1"/>
          </p:cNvSpPr>
          <p:nvPr>
            <p:ph type="body" sz="quarter" idx="39" hasCustomPrompt="1"/>
          </p:nvPr>
        </p:nvSpPr>
        <p:spPr>
          <a:xfrm>
            <a:off x="6108274" y="2708275"/>
            <a:ext cx="4310489" cy="720725"/>
          </a:xfrm>
          <a:prstGeom prst="rect">
            <a:avLst/>
          </a:prstGeom>
        </p:spPr>
        <p:txBody>
          <a:bodyPr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0" i="0" baseline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Описание</a:t>
            </a:r>
          </a:p>
        </p:txBody>
      </p:sp>
      <p:sp>
        <p:nvSpPr>
          <p:cNvPr id="29" name="Рисунок 4"/>
          <p:cNvSpPr>
            <a:spLocks noGrp="1"/>
          </p:cNvSpPr>
          <p:nvPr>
            <p:ph type="pic" sz="quarter" idx="40" hasCustomPrompt="1"/>
          </p:nvPr>
        </p:nvSpPr>
        <p:spPr>
          <a:xfrm>
            <a:off x="6108274" y="1277938"/>
            <a:ext cx="2511851" cy="1065475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4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 smtClean="0"/>
              <a:t>Логотип</a:t>
            </a:r>
            <a:endParaRPr lang="ru-RU" dirty="0"/>
          </a:p>
        </p:txBody>
      </p:sp>
      <p:sp>
        <p:nvSpPr>
          <p:cNvPr id="30" name="Текст 29"/>
          <p:cNvSpPr>
            <a:spLocks noGrp="1"/>
          </p:cNvSpPr>
          <p:nvPr>
            <p:ph type="body" sz="quarter" idx="41" hasCustomPrompt="1"/>
          </p:nvPr>
        </p:nvSpPr>
        <p:spPr>
          <a:xfrm>
            <a:off x="6108274" y="5229225"/>
            <a:ext cx="4310489" cy="720725"/>
          </a:xfrm>
          <a:prstGeom prst="rect">
            <a:avLst/>
          </a:prstGeom>
        </p:spPr>
        <p:txBody>
          <a:bodyPr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0" i="0" baseline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Описание</a:t>
            </a:r>
          </a:p>
        </p:txBody>
      </p:sp>
      <p:sp>
        <p:nvSpPr>
          <p:cNvPr id="33" name="Рисунок 4"/>
          <p:cNvSpPr>
            <a:spLocks noGrp="1"/>
          </p:cNvSpPr>
          <p:nvPr>
            <p:ph type="pic" sz="quarter" idx="42" hasCustomPrompt="1"/>
          </p:nvPr>
        </p:nvSpPr>
        <p:spPr>
          <a:xfrm>
            <a:off x="6108274" y="3798888"/>
            <a:ext cx="2511851" cy="1065475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4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 smtClean="0"/>
              <a:t>Логотип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84880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Логотипы для К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Рисунок 4"/>
          <p:cNvSpPr>
            <a:spLocks noGrp="1"/>
          </p:cNvSpPr>
          <p:nvPr>
            <p:ph type="pic" sz="quarter" idx="30" hasCustomPrompt="1"/>
          </p:nvPr>
        </p:nvSpPr>
        <p:spPr>
          <a:xfrm>
            <a:off x="345649" y="5229225"/>
            <a:ext cx="2511851" cy="1065475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 клиентов</a:t>
            </a:r>
          </a:p>
        </p:txBody>
      </p:sp>
      <p:sp>
        <p:nvSpPr>
          <p:cNvPr id="19" name="Текст 2"/>
          <p:cNvSpPr>
            <a:spLocks noGrp="1"/>
          </p:cNvSpPr>
          <p:nvPr>
            <p:ph type="body" sz="quarter" idx="34" hasCustomPrompt="1"/>
          </p:nvPr>
        </p:nvSpPr>
        <p:spPr>
          <a:xfrm>
            <a:off x="249001" y="257885"/>
            <a:ext cx="9447450" cy="29139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100" b="1"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FontTx/>
              <a:buNone/>
              <a:defRPr sz="1100">
                <a:latin typeface="Roboto" charset="0"/>
                <a:ea typeface="Roboto" charset="0"/>
                <a:cs typeface="Roboto" charset="0"/>
              </a:defRPr>
            </a:lvl2pPr>
            <a:lvl3pPr marL="914400" indent="0">
              <a:buFontTx/>
              <a:buNone/>
              <a:defRPr sz="1100">
                <a:latin typeface="Roboto" charset="0"/>
                <a:ea typeface="Roboto" charset="0"/>
                <a:cs typeface="Roboto" charset="0"/>
              </a:defRPr>
            </a:lvl3pPr>
            <a:lvl4pPr marL="1371600" indent="0">
              <a:buFontTx/>
              <a:buNone/>
              <a:defRPr sz="1100">
                <a:latin typeface="Roboto" charset="0"/>
                <a:ea typeface="Roboto" charset="0"/>
                <a:cs typeface="Roboto" charset="0"/>
              </a:defRPr>
            </a:lvl4pPr>
            <a:lvl5pPr marL="1828800" indent="0">
              <a:buFontTx/>
              <a:buNone/>
              <a:defRPr sz="1100">
                <a:latin typeface="Roboto" charset="0"/>
                <a:ea typeface="Roboto" charset="0"/>
                <a:cs typeface="Roboto" charset="0"/>
              </a:defRPr>
            </a:lvl5pPr>
          </a:lstStyle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О КОМПАНИИ: КЛИЕНТЫ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20" name="Рисунок 4"/>
          <p:cNvSpPr>
            <a:spLocks noGrp="1"/>
          </p:cNvSpPr>
          <p:nvPr>
            <p:ph type="pic" sz="quarter" idx="35" hasCustomPrompt="1"/>
          </p:nvPr>
        </p:nvSpPr>
        <p:spPr>
          <a:xfrm>
            <a:off x="334963" y="3793863"/>
            <a:ext cx="2511851" cy="1065475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 клиентов</a:t>
            </a:r>
          </a:p>
        </p:txBody>
      </p:sp>
      <p:sp>
        <p:nvSpPr>
          <p:cNvPr id="21" name="Рисунок 4"/>
          <p:cNvSpPr>
            <a:spLocks noGrp="1"/>
          </p:cNvSpPr>
          <p:nvPr>
            <p:ph type="pic" sz="quarter" idx="36" hasCustomPrompt="1"/>
          </p:nvPr>
        </p:nvSpPr>
        <p:spPr>
          <a:xfrm>
            <a:off x="345649" y="2349500"/>
            <a:ext cx="2511851" cy="1065475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 клиентов</a:t>
            </a:r>
          </a:p>
        </p:txBody>
      </p:sp>
      <p:sp>
        <p:nvSpPr>
          <p:cNvPr id="22" name="Рисунок 4"/>
          <p:cNvSpPr>
            <a:spLocks noGrp="1"/>
          </p:cNvSpPr>
          <p:nvPr>
            <p:ph type="pic" sz="quarter" idx="37" hasCustomPrompt="1"/>
          </p:nvPr>
        </p:nvSpPr>
        <p:spPr>
          <a:xfrm>
            <a:off x="345649" y="914138"/>
            <a:ext cx="2511851" cy="1065475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 клиентов</a:t>
            </a:r>
          </a:p>
        </p:txBody>
      </p:sp>
      <p:sp>
        <p:nvSpPr>
          <p:cNvPr id="24" name="Рисунок 4"/>
          <p:cNvSpPr>
            <a:spLocks noGrp="1"/>
          </p:cNvSpPr>
          <p:nvPr>
            <p:ph type="pic" sz="quarter" idx="38" hasCustomPrompt="1"/>
          </p:nvPr>
        </p:nvSpPr>
        <p:spPr>
          <a:xfrm>
            <a:off x="3345495" y="5229225"/>
            <a:ext cx="2511851" cy="1065475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 клиентов</a:t>
            </a:r>
          </a:p>
        </p:txBody>
      </p:sp>
      <p:sp>
        <p:nvSpPr>
          <p:cNvPr id="25" name="Рисунок 4"/>
          <p:cNvSpPr>
            <a:spLocks noGrp="1"/>
          </p:cNvSpPr>
          <p:nvPr>
            <p:ph type="pic" sz="quarter" idx="39" hasCustomPrompt="1"/>
          </p:nvPr>
        </p:nvSpPr>
        <p:spPr>
          <a:xfrm>
            <a:off x="3334809" y="3793863"/>
            <a:ext cx="2511851" cy="1065475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 клиентов</a:t>
            </a:r>
          </a:p>
        </p:txBody>
      </p:sp>
      <p:sp>
        <p:nvSpPr>
          <p:cNvPr id="26" name="Рисунок 4"/>
          <p:cNvSpPr>
            <a:spLocks noGrp="1"/>
          </p:cNvSpPr>
          <p:nvPr>
            <p:ph type="pic" sz="quarter" idx="40" hasCustomPrompt="1"/>
          </p:nvPr>
        </p:nvSpPr>
        <p:spPr>
          <a:xfrm>
            <a:off x="3345495" y="2349500"/>
            <a:ext cx="2511851" cy="1065475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 клиентов</a:t>
            </a:r>
          </a:p>
        </p:txBody>
      </p:sp>
      <p:sp>
        <p:nvSpPr>
          <p:cNvPr id="42" name="Рисунок 4"/>
          <p:cNvSpPr>
            <a:spLocks noGrp="1"/>
          </p:cNvSpPr>
          <p:nvPr>
            <p:ph type="pic" sz="quarter" idx="41" hasCustomPrompt="1"/>
          </p:nvPr>
        </p:nvSpPr>
        <p:spPr>
          <a:xfrm>
            <a:off x="3345495" y="914138"/>
            <a:ext cx="2511851" cy="1065475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 клиентов</a:t>
            </a:r>
          </a:p>
        </p:txBody>
      </p:sp>
      <p:sp>
        <p:nvSpPr>
          <p:cNvPr id="43" name="Рисунок 4"/>
          <p:cNvSpPr>
            <a:spLocks noGrp="1"/>
          </p:cNvSpPr>
          <p:nvPr>
            <p:ph type="pic" sz="quarter" idx="42" hasCustomPrompt="1"/>
          </p:nvPr>
        </p:nvSpPr>
        <p:spPr>
          <a:xfrm>
            <a:off x="6345341" y="5232400"/>
            <a:ext cx="2511851" cy="1065475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 клиентов</a:t>
            </a:r>
          </a:p>
        </p:txBody>
      </p:sp>
      <p:sp>
        <p:nvSpPr>
          <p:cNvPr id="44" name="Рисунок 4"/>
          <p:cNvSpPr>
            <a:spLocks noGrp="1"/>
          </p:cNvSpPr>
          <p:nvPr>
            <p:ph type="pic" sz="quarter" idx="43" hasCustomPrompt="1"/>
          </p:nvPr>
        </p:nvSpPr>
        <p:spPr>
          <a:xfrm>
            <a:off x="6334655" y="3797038"/>
            <a:ext cx="2511851" cy="1065475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 клиентов</a:t>
            </a:r>
          </a:p>
        </p:txBody>
      </p:sp>
      <p:sp>
        <p:nvSpPr>
          <p:cNvPr id="45" name="Рисунок 4"/>
          <p:cNvSpPr>
            <a:spLocks noGrp="1"/>
          </p:cNvSpPr>
          <p:nvPr>
            <p:ph type="pic" sz="quarter" idx="44" hasCustomPrompt="1"/>
          </p:nvPr>
        </p:nvSpPr>
        <p:spPr>
          <a:xfrm>
            <a:off x="6345341" y="2352675"/>
            <a:ext cx="2511851" cy="1065475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 клиентов</a:t>
            </a:r>
          </a:p>
        </p:txBody>
      </p:sp>
      <p:sp>
        <p:nvSpPr>
          <p:cNvPr id="46" name="Рисунок 4"/>
          <p:cNvSpPr>
            <a:spLocks noGrp="1"/>
          </p:cNvSpPr>
          <p:nvPr>
            <p:ph type="pic" sz="quarter" idx="45" hasCustomPrompt="1"/>
          </p:nvPr>
        </p:nvSpPr>
        <p:spPr>
          <a:xfrm>
            <a:off x="6345341" y="917313"/>
            <a:ext cx="2511851" cy="1065475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 клиентов</a:t>
            </a:r>
          </a:p>
        </p:txBody>
      </p:sp>
      <p:sp>
        <p:nvSpPr>
          <p:cNvPr id="47" name="Рисунок 4"/>
          <p:cNvSpPr>
            <a:spLocks noGrp="1"/>
          </p:cNvSpPr>
          <p:nvPr>
            <p:ph type="pic" sz="quarter" idx="46" hasCustomPrompt="1"/>
          </p:nvPr>
        </p:nvSpPr>
        <p:spPr>
          <a:xfrm>
            <a:off x="9345187" y="5233463"/>
            <a:ext cx="2511851" cy="1065475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 клиентов</a:t>
            </a:r>
          </a:p>
        </p:txBody>
      </p:sp>
      <p:sp>
        <p:nvSpPr>
          <p:cNvPr id="48" name="Рисунок 4"/>
          <p:cNvSpPr>
            <a:spLocks noGrp="1"/>
          </p:cNvSpPr>
          <p:nvPr>
            <p:ph type="pic" sz="quarter" idx="47" hasCustomPrompt="1"/>
          </p:nvPr>
        </p:nvSpPr>
        <p:spPr>
          <a:xfrm>
            <a:off x="9345187" y="3798101"/>
            <a:ext cx="2511851" cy="1065475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 клиентов</a:t>
            </a:r>
          </a:p>
        </p:txBody>
      </p:sp>
      <p:sp>
        <p:nvSpPr>
          <p:cNvPr id="49" name="Рисунок 4"/>
          <p:cNvSpPr>
            <a:spLocks noGrp="1"/>
          </p:cNvSpPr>
          <p:nvPr>
            <p:ph type="pic" sz="quarter" idx="48" hasCustomPrompt="1"/>
          </p:nvPr>
        </p:nvSpPr>
        <p:spPr>
          <a:xfrm>
            <a:off x="9345187" y="2353738"/>
            <a:ext cx="2511851" cy="1065475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 клиентов</a:t>
            </a:r>
          </a:p>
        </p:txBody>
      </p:sp>
      <p:sp>
        <p:nvSpPr>
          <p:cNvPr id="50" name="Рисунок 4"/>
          <p:cNvSpPr>
            <a:spLocks noGrp="1"/>
          </p:cNvSpPr>
          <p:nvPr>
            <p:ph type="pic" sz="quarter" idx="49" hasCustomPrompt="1"/>
          </p:nvPr>
        </p:nvSpPr>
        <p:spPr>
          <a:xfrm>
            <a:off x="9345187" y="918376"/>
            <a:ext cx="2511851" cy="1065475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 клиентов</a:t>
            </a:r>
          </a:p>
        </p:txBody>
      </p:sp>
    </p:spTree>
    <p:extLst>
      <p:ext uri="{BB962C8B-B14F-4D97-AF65-F5344CB8AC3E}">
        <p14:creationId xmlns:p14="http://schemas.microsoft.com/office/powerpoint/2010/main" val="10204134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94" userDrawn="1">
          <p15:clr>
            <a:srgbClr val="FBAE40"/>
          </p15:clr>
        </p15:guide>
        <p15:guide id="2" orient="horz" pos="2840" userDrawn="1">
          <p15:clr>
            <a:srgbClr val="FBAE40"/>
          </p15:clr>
        </p15:guide>
        <p15:guide id="3" orient="horz" pos="2387" userDrawn="1">
          <p15:clr>
            <a:srgbClr val="FBAE40"/>
          </p15:clr>
        </p15:guide>
        <p15:guide id="4" orient="horz" pos="1933" userDrawn="1">
          <p15:clr>
            <a:srgbClr val="FBAE40"/>
          </p15:clr>
        </p15:guide>
        <p15:guide id="5" orient="horz" pos="1480" userDrawn="1">
          <p15:clr>
            <a:srgbClr val="FBAE40"/>
          </p15:clr>
        </p15:guide>
        <p15:guide id="6" orient="horz" pos="1026" userDrawn="1">
          <p15:clr>
            <a:srgbClr val="FBAE40"/>
          </p15:clr>
        </p15:guide>
        <p15:guide id="7" orient="horz" pos="572" userDrawn="1">
          <p15:clr>
            <a:srgbClr val="FBAE40"/>
          </p15:clr>
        </p15:guide>
        <p15:guide id="8" orient="horz" pos="3748" userDrawn="1">
          <p15:clr>
            <a:srgbClr val="FBAE40"/>
          </p15:clr>
        </p15:guide>
        <p15:guide id="9" pos="1799" userDrawn="1">
          <p15:clr>
            <a:srgbClr val="FBAE40"/>
          </p15:clr>
        </p15:guide>
        <p15:guide id="10" pos="5881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хнический_шабл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 userDrawn="1"/>
        </p:nvSpPr>
        <p:spPr>
          <a:xfrm>
            <a:off x="246538" y="245462"/>
            <a:ext cx="9449912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Наборы</a:t>
            </a:r>
            <a:r>
              <a:rPr lang="ru-RU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иконок для вставки в схемы (для вставки в качестве рисунков используйте отдельные файлы)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20" name="Текст 9"/>
          <p:cNvSpPr>
            <a:spLocks noGrp="1"/>
          </p:cNvSpPr>
          <p:nvPr>
            <p:ph type="body" sz="quarter" idx="36" hasCustomPrompt="1"/>
          </p:nvPr>
        </p:nvSpPr>
        <p:spPr>
          <a:xfrm>
            <a:off x="334963" y="908050"/>
            <a:ext cx="5400675" cy="10810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200" b="1" i="0">
                <a:latin typeface="Roboto" charset="0"/>
                <a:ea typeface="Roboto" charset="0"/>
                <a:cs typeface="Roboto" charset="0"/>
              </a:defRPr>
            </a:lvl1pPr>
            <a:lvl2pPr>
              <a:defRPr sz="3200" b="1" i="0">
                <a:latin typeface="Roboto" charset="0"/>
                <a:ea typeface="Roboto" charset="0"/>
                <a:cs typeface="Roboto" charset="0"/>
              </a:defRPr>
            </a:lvl2pPr>
            <a:lvl3pPr>
              <a:defRPr sz="3200" b="1" i="0">
                <a:latin typeface="Roboto" charset="0"/>
                <a:ea typeface="Roboto" charset="0"/>
                <a:cs typeface="Roboto" charset="0"/>
              </a:defRPr>
            </a:lvl3pPr>
            <a:lvl4pPr>
              <a:defRPr sz="3200" b="1" i="0">
                <a:latin typeface="Roboto" charset="0"/>
                <a:ea typeface="Roboto" charset="0"/>
                <a:cs typeface="Roboto" charset="0"/>
              </a:defRPr>
            </a:lvl4pPr>
            <a:lvl5pPr>
              <a:defRPr sz="3200" b="1" i="0">
                <a:latin typeface="Roboto" charset="0"/>
                <a:ea typeface="Roboto" charset="0"/>
                <a:cs typeface="Roboto" charset="0"/>
              </a:defRPr>
            </a:lvl5pPr>
          </a:lstStyle>
          <a:p>
            <a:r>
              <a:rPr lang="ru-RU" sz="32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Заголовок</a:t>
            </a:r>
            <a:endParaRPr lang="ru-RU" sz="32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9295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ехнический_шабл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 userDrawn="1"/>
        </p:nvSpPr>
        <p:spPr>
          <a:xfrm>
            <a:off x="246538" y="245462"/>
            <a:ext cx="9449912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Наборы</a:t>
            </a:r>
            <a:r>
              <a:rPr lang="ru-RU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объектов для вставки в схемы, указатели-акценты на скриншотах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20" name="Текст 9"/>
          <p:cNvSpPr>
            <a:spLocks noGrp="1"/>
          </p:cNvSpPr>
          <p:nvPr>
            <p:ph type="body" sz="quarter" idx="36" hasCustomPrompt="1"/>
          </p:nvPr>
        </p:nvSpPr>
        <p:spPr>
          <a:xfrm>
            <a:off x="334963" y="908050"/>
            <a:ext cx="5400675" cy="10810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200" b="1" i="0">
                <a:latin typeface="Roboto" charset="0"/>
                <a:ea typeface="Roboto" charset="0"/>
                <a:cs typeface="Roboto" charset="0"/>
              </a:defRPr>
            </a:lvl1pPr>
            <a:lvl2pPr>
              <a:defRPr sz="3200" b="1" i="0">
                <a:latin typeface="Roboto" charset="0"/>
                <a:ea typeface="Roboto" charset="0"/>
                <a:cs typeface="Roboto" charset="0"/>
              </a:defRPr>
            </a:lvl2pPr>
            <a:lvl3pPr>
              <a:defRPr sz="3200" b="1" i="0">
                <a:latin typeface="Roboto" charset="0"/>
                <a:ea typeface="Roboto" charset="0"/>
                <a:cs typeface="Roboto" charset="0"/>
              </a:defRPr>
            </a:lvl3pPr>
            <a:lvl4pPr>
              <a:defRPr sz="3200" b="1" i="0">
                <a:latin typeface="Roboto" charset="0"/>
                <a:ea typeface="Roboto" charset="0"/>
                <a:cs typeface="Roboto" charset="0"/>
              </a:defRPr>
            </a:lvl4pPr>
            <a:lvl5pPr>
              <a:defRPr sz="3200" b="1" i="0">
                <a:latin typeface="Roboto" charset="0"/>
                <a:ea typeface="Roboto" charset="0"/>
                <a:cs typeface="Roboto" charset="0"/>
              </a:defRPr>
            </a:lvl5pPr>
          </a:lstStyle>
          <a:p>
            <a:r>
              <a:rPr lang="ru-RU" sz="32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Заголовок</a:t>
            </a:r>
            <a:endParaRPr lang="ru-RU" sz="32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952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511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частники встречи для КП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Текст 29"/>
          <p:cNvSpPr>
            <a:spLocks noGrp="1"/>
          </p:cNvSpPr>
          <p:nvPr>
            <p:ph type="body" sz="quarter" idx="22" hasCustomPrompt="1"/>
          </p:nvPr>
        </p:nvSpPr>
        <p:spPr>
          <a:xfrm>
            <a:off x="2192828" y="2124259"/>
            <a:ext cx="3182447" cy="914399"/>
          </a:xfrm>
          <a:prstGeom prst="rect">
            <a:avLst/>
          </a:prstGeom>
        </p:spPr>
        <p:txBody>
          <a:bodyPr anchor="b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0" i="0" baseline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для плавного перехода нажмите </a:t>
            </a:r>
            <a:r>
              <a:rPr lang="en-US" dirty="0"/>
              <a:t>Shift + Enter</a:t>
            </a:r>
            <a:endParaRPr lang="ru-RU" dirty="0"/>
          </a:p>
        </p:txBody>
      </p:sp>
      <p:sp>
        <p:nvSpPr>
          <p:cNvPr id="19" name="Текст 29"/>
          <p:cNvSpPr>
            <a:spLocks noGrp="1"/>
          </p:cNvSpPr>
          <p:nvPr>
            <p:ph type="body" sz="quarter" idx="23" hasCustomPrompt="1"/>
          </p:nvPr>
        </p:nvSpPr>
        <p:spPr>
          <a:xfrm>
            <a:off x="2192828" y="1627743"/>
            <a:ext cx="3182447" cy="506041"/>
          </a:xfrm>
          <a:prstGeom prst="rect">
            <a:avLst/>
          </a:prstGeom>
        </p:spPr>
        <p:txBody>
          <a:bodyPr anchor="b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1" i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Фамилия Имя</a:t>
            </a:r>
          </a:p>
        </p:txBody>
      </p:sp>
      <p:sp>
        <p:nvSpPr>
          <p:cNvPr id="27" name="Рисунок 26"/>
          <p:cNvSpPr>
            <a:spLocks noGrp="1"/>
          </p:cNvSpPr>
          <p:nvPr>
            <p:ph type="pic" sz="quarter" idx="30" hasCustomPrompt="1"/>
          </p:nvPr>
        </p:nvSpPr>
        <p:spPr>
          <a:xfrm>
            <a:off x="342337" y="1272701"/>
            <a:ext cx="1432488" cy="177800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 b="0" i="0" baseline="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Фото участника</a:t>
            </a:r>
          </a:p>
        </p:txBody>
      </p:sp>
      <p:cxnSp>
        <p:nvCxnSpPr>
          <p:cNvPr id="31" name="Прямая соединительная линия 30"/>
          <p:cNvCxnSpPr/>
          <p:nvPr userDrawn="1"/>
        </p:nvCxnSpPr>
        <p:spPr>
          <a:xfrm>
            <a:off x="6096000" y="1091226"/>
            <a:ext cx="0" cy="2160000"/>
          </a:xfrm>
          <a:prstGeom prst="line">
            <a:avLst/>
          </a:prstGeom>
          <a:ln>
            <a:solidFill>
              <a:srgbClr val="0132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 userDrawn="1"/>
        </p:nvCxnSpPr>
        <p:spPr>
          <a:xfrm>
            <a:off x="6097197" y="3620825"/>
            <a:ext cx="0" cy="2160000"/>
          </a:xfrm>
          <a:prstGeom prst="line">
            <a:avLst/>
          </a:prstGeom>
          <a:ln>
            <a:solidFill>
              <a:srgbClr val="0132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246538" y="207067"/>
            <a:ext cx="5764172" cy="33840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УЧАСТНИКИ ВСТРЕЧИ</a:t>
            </a:r>
          </a:p>
        </p:txBody>
      </p:sp>
      <p:sp>
        <p:nvSpPr>
          <p:cNvPr id="22" name="Текст 29"/>
          <p:cNvSpPr>
            <a:spLocks noGrp="1"/>
          </p:cNvSpPr>
          <p:nvPr>
            <p:ph type="body" sz="quarter" idx="31" hasCustomPrompt="1"/>
          </p:nvPr>
        </p:nvSpPr>
        <p:spPr>
          <a:xfrm>
            <a:off x="2185454" y="4677955"/>
            <a:ext cx="3182447" cy="914399"/>
          </a:xfrm>
          <a:prstGeom prst="rect">
            <a:avLst/>
          </a:prstGeom>
        </p:spPr>
        <p:txBody>
          <a:bodyPr anchor="b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0" i="0" baseline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для плавного перехода нажмите </a:t>
            </a:r>
            <a:r>
              <a:rPr lang="en-US" dirty="0"/>
              <a:t>Shift + Enter</a:t>
            </a:r>
            <a:endParaRPr lang="ru-RU" dirty="0"/>
          </a:p>
        </p:txBody>
      </p:sp>
      <p:sp>
        <p:nvSpPr>
          <p:cNvPr id="23" name="Текст 29"/>
          <p:cNvSpPr>
            <a:spLocks noGrp="1"/>
          </p:cNvSpPr>
          <p:nvPr>
            <p:ph type="body" sz="quarter" idx="32" hasCustomPrompt="1"/>
          </p:nvPr>
        </p:nvSpPr>
        <p:spPr>
          <a:xfrm>
            <a:off x="2185454" y="4171914"/>
            <a:ext cx="3182447" cy="506041"/>
          </a:xfrm>
          <a:prstGeom prst="rect">
            <a:avLst/>
          </a:prstGeom>
        </p:spPr>
        <p:txBody>
          <a:bodyPr anchor="b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1" i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Фамилия Имя</a:t>
            </a:r>
          </a:p>
        </p:txBody>
      </p:sp>
      <p:sp>
        <p:nvSpPr>
          <p:cNvPr id="24" name="Рисунок 26"/>
          <p:cNvSpPr>
            <a:spLocks noGrp="1"/>
          </p:cNvSpPr>
          <p:nvPr>
            <p:ph type="pic" sz="quarter" idx="33" hasCustomPrompt="1"/>
          </p:nvPr>
        </p:nvSpPr>
        <p:spPr>
          <a:xfrm>
            <a:off x="334963" y="3811825"/>
            <a:ext cx="1432488" cy="177800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 b="0" i="0" baseline="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Фото участника</a:t>
            </a:r>
          </a:p>
        </p:txBody>
      </p:sp>
      <p:sp>
        <p:nvSpPr>
          <p:cNvPr id="25" name="Текст 29"/>
          <p:cNvSpPr>
            <a:spLocks noGrp="1"/>
          </p:cNvSpPr>
          <p:nvPr>
            <p:ph type="body" sz="quarter" idx="34" hasCustomPrompt="1"/>
          </p:nvPr>
        </p:nvSpPr>
        <p:spPr>
          <a:xfrm>
            <a:off x="8675925" y="2129611"/>
            <a:ext cx="3182447" cy="914399"/>
          </a:xfrm>
          <a:prstGeom prst="rect">
            <a:avLst/>
          </a:prstGeom>
        </p:spPr>
        <p:txBody>
          <a:bodyPr anchor="b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0" i="0" baseline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для плавного перехода нажмите </a:t>
            </a:r>
            <a:r>
              <a:rPr lang="en-US" dirty="0"/>
              <a:t>Shift + Enter</a:t>
            </a:r>
            <a:endParaRPr lang="ru-RU" dirty="0"/>
          </a:p>
        </p:txBody>
      </p:sp>
      <p:sp>
        <p:nvSpPr>
          <p:cNvPr id="26" name="Текст 29"/>
          <p:cNvSpPr>
            <a:spLocks noGrp="1"/>
          </p:cNvSpPr>
          <p:nvPr>
            <p:ph type="body" sz="quarter" idx="35" hasCustomPrompt="1"/>
          </p:nvPr>
        </p:nvSpPr>
        <p:spPr>
          <a:xfrm>
            <a:off x="8675925" y="1623570"/>
            <a:ext cx="3182447" cy="506041"/>
          </a:xfrm>
          <a:prstGeom prst="rect">
            <a:avLst/>
          </a:prstGeom>
        </p:spPr>
        <p:txBody>
          <a:bodyPr anchor="b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1" i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Фамилия Имя</a:t>
            </a:r>
          </a:p>
        </p:txBody>
      </p:sp>
      <p:sp>
        <p:nvSpPr>
          <p:cNvPr id="28" name="Рисунок 26"/>
          <p:cNvSpPr>
            <a:spLocks noGrp="1"/>
          </p:cNvSpPr>
          <p:nvPr>
            <p:ph type="pic" sz="quarter" idx="36" hasCustomPrompt="1"/>
          </p:nvPr>
        </p:nvSpPr>
        <p:spPr>
          <a:xfrm>
            <a:off x="6825434" y="1278053"/>
            <a:ext cx="1432488" cy="177800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 b="0" i="0" baseline="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Фото участника</a:t>
            </a:r>
          </a:p>
        </p:txBody>
      </p:sp>
      <p:sp>
        <p:nvSpPr>
          <p:cNvPr id="29" name="Текст 29"/>
          <p:cNvSpPr>
            <a:spLocks noGrp="1"/>
          </p:cNvSpPr>
          <p:nvPr>
            <p:ph type="body" sz="quarter" idx="37" hasCustomPrompt="1"/>
          </p:nvPr>
        </p:nvSpPr>
        <p:spPr>
          <a:xfrm>
            <a:off x="8675925" y="4679728"/>
            <a:ext cx="3182447" cy="914399"/>
          </a:xfrm>
          <a:prstGeom prst="rect">
            <a:avLst/>
          </a:prstGeom>
        </p:spPr>
        <p:txBody>
          <a:bodyPr anchor="b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0" i="0" baseline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для плавного перехода нажмите </a:t>
            </a:r>
            <a:r>
              <a:rPr lang="en-US" dirty="0"/>
              <a:t>Shift + Enter</a:t>
            </a:r>
            <a:endParaRPr lang="ru-RU" dirty="0"/>
          </a:p>
        </p:txBody>
      </p:sp>
      <p:sp>
        <p:nvSpPr>
          <p:cNvPr id="30" name="Текст 29"/>
          <p:cNvSpPr>
            <a:spLocks noGrp="1"/>
          </p:cNvSpPr>
          <p:nvPr>
            <p:ph type="body" sz="quarter" idx="38" hasCustomPrompt="1"/>
          </p:nvPr>
        </p:nvSpPr>
        <p:spPr>
          <a:xfrm>
            <a:off x="8675925" y="4156269"/>
            <a:ext cx="3182447" cy="506041"/>
          </a:xfrm>
          <a:prstGeom prst="rect">
            <a:avLst/>
          </a:prstGeom>
        </p:spPr>
        <p:txBody>
          <a:bodyPr anchor="b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1" i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Фамилия Имя</a:t>
            </a:r>
          </a:p>
        </p:txBody>
      </p:sp>
      <p:sp>
        <p:nvSpPr>
          <p:cNvPr id="42" name="Рисунок 26"/>
          <p:cNvSpPr>
            <a:spLocks noGrp="1"/>
          </p:cNvSpPr>
          <p:nvPr>
            <p:ph type="pic" sz="quarter" idx="39" hasCustomPrompt="1"/>
          </p:nvPr>
        </p:nvSpPr>
        <p:spPr>
          <a:xfrm>
            <a:off x="6825434" y="3810752"/>
            <a:ext cx="1432488" cy="177800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400" b="0" i="0" baseline="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Фото участника</a:t>
            </a:r>
          </a:p>
        </p:txBody>
      </p:sp>
    </p:spTree>
    <p:extLst>
      <p:ext uri="{BB962C8B-B14F-4D97-AF65-F5344CB8AC3E}">
        <p14:creationId xmlns:p14="http://schemas.microsoft.com/office/powerpoint/2010/main" val="2116479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для семинара или виде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 userDrawn="1"/>
        </p:nvSpPr>
        <p:spPr>
          <a:xfrm>
            <a:off x="7535863" y="1989137"/>
            <a:ext cx="4321175" cy="2879726"/>
          </a:xfrm>
          <a:prstGeom prst="rect">
            <a:avLst/>
          </a:prstGeom>
          <a:gradFill flip="none" rotWithShape="1">
            <a:gsLst>
              <a:gs pos="49000">
                <a:srgbClr val="1E77BC">
                  <a:alpha val="55000"/>
                </a:srgbClr>
              </a:gs>
              <a:gs pos="100000">
                <a:srgbClr val="CCE1F0">
                  <a:alpha val="80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 flipV="1">
            <a:off x="0" y="3"/>
            <a:ext cx="12192000" cy="6957851"/>
          </a:xfrm>
          <a:prstGeom prst="rect">
            <a:avLst/>
          </a:prstGeom>
          <a:solidFill>
            <a:srgbClr val="F1F2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0" i="0" dirty="0">
              <a:latin typeface="Roboto" panose="02000000000000000000" pitchFamily="2" charset="0"/>
            </a:endParaRPr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1774825" y="4868864"/>
            <a:ext cx="10082212" cy="1439861"/>
          </a:xfrm>
          <a:prstGeom prst="rect">
            <a:avLst/>
          </a:prstGeom>
          <a:solidFill>
            <a:srgbClr val="013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00" b="0" i="0" dirty="0">
              <a:latin typeface="Roboto" panose="02000000000000000000" pitchFamily="2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334964" y="3768214"/>
            <a:ext cx="6481762" cy="74479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aseline="0"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FontTx/>
              <a:buNone/>
              <a:defRPr sz="2000">
                <a:latin typeface="Roboto" charset="0"/>
                <a:ea typeface="Roboto" charset="0"/>
                <a:cs typeface="Roboto" charset="0"/>
              </a:defRPr>
            </a:lvl2pPr>
            <a:lvl3pPr marL="914400" indent="0">
              <a:buFontTx/>
              <a:buNone/>
              <a:defRPr sz="2000">
                <a:latin typeface="Roboto" charset="0"/>
                <a:ea typeface="Roboto" charset="0"/>
                <a:cs typeface="Roboto" charset="0"/>
              </a:defRPr>
            </a:lvl3pPr>
            <a:lvl4pPr marL="1371600" indent="0">
              <a:buFontTx/>
              <a:buNone/>
              <a:defRPr sz="2000">
                <a:latin typeface="Roboto" charset="0"/>
                <a:ea typeface="Roboto" charset="0"/>
                <a:cs typeface="Roboto" charset="0"/>
              </a:defRPr>
            </a:lvl4pPr>
            <a:lvl5pPr marL="1828800" indent="0">
              <a:buFontTx/>
              <a:buNone/>
              <a:defRPr sz="2000"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ru-RU" dirty="0" smtClean="0"/>
              <a:t>Уточнение названия доклада, если не помещается наверху</a:t>
            </a:r>
            <a:endParaRPr lang="ru-RU" dirty="0"/>
          </a:p>
        </p:txBody>
      </p:sp>
      <p:sp>
        <p:nvSpPr>
          <p:cNvPr id="30" name="Текст 29"/>
          <p:cNvSpPr>
            <a:spLocks noGrp="1"/>
          </p:cNvSpPr>
          <p:nvPr>
            <p:ph type="body" sz="quarter" idx="22" hasCustomPrompt="1"/>
          </p:nvPr>
        </p:nvSpPr>
        <p:spPr>
          <a:xfrm>
            <a:off x="2119068" y="5462450"/>
            <a:ext cx="4697658" cy="503273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0" i="0" baseline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для плавного перехода нажмите </a:t>
            </a:r>
            <a:r>
              <a:rPr lang="en-US" dirty="0"/>
              <a:t>Shift + </a:t>
            </a:r>
            <a:r>
              <a:rPr lang="en-US" dirty="0" smtClean="0"/>
              <a:t>Enter</a:t>
            </a:r>
            <a:endParaRPr lang="ru-RU" dirty="0"/>
          </a:p>
        </p:txBody>
      </p:sp>
      <p:sp>
        <p:nvSpPr>
          <p:cNvPr id="34" name="Текст 29"/>
          <p:cNvSpPr>
            <a:spLocks noGrp="1"/>
          </p:cNvSpPr>
          <p:nvPr>
            <p:ph type="body" sz="quarter" idx="24" hasCustomPrompt="1"/>
          </p:nvPr>
        </p:nvSpPr>
        <p:spPr>
          <a:xfrm>
            <a:off x="7535862" y="5229226"/>
            <a:ext cx="3600451" cy="736498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 i="0" baseline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altLang="ru-RU" sz="14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name@softbalance.ru</a:t>
            </a:r>
            <a:br>
              <a:rPr lang="en-US" altLang="ru-RU" sz="140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lang="ru-RU" altLang="ru-RU" sz="1400" b="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+7 (812) 325-40-45</a:t>
            </a:r>
            <a:r>
              <a:rPr lang="en-US" altLang="ru-RU" sz="1400" b="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/>
            </a:r>
            <a:br>
              <a:rPr lang="en-US" altLang="ru-RU" sz="1400" b="0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</a:br>
            <a:r>
              <a:rPr lang="en-US" altLang="ru-RU" sz="1400" dirty="0" smtClean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sb-vnedr.ru</a:t>
            </a:r>
            <a:r>
              <a:rPr lang="ru-RU" altLang="ru-RU" sz="1400" dirty="0" smtClean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 </a:t>
            </a:r>
            <a:endParaRPr lang="ru-RU" altLang="ru-RU" sz="1400" dirty="0">
              <a:solidFill>
                <a:schemeClr val="bg1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9" name="Рисунок 8"/>
          <p:cNvSpPr>
            <a:spLocks noGrp="1"/>
          </p:cNvSpPr>
          <p:nvPr>
            <p:ph type="pic" sz="quarter" idx="26" hasCustomPrompt="1"/>
          </p:nvPr>
        </p:nvSpPr>
        <p:spPr>
          <a:xfrm>
            <a:off x="7535862" y="1989138"/>
            <a:ext cx="4321175" cy="2879725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baseline="0">
                <a:latin typeface="Roboto" charset="0"/>
                <a:ea typeface="Roboto" charset="0"/>
                <a:cs typeface="Roboto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Фотография/</a:t>
            </a:r>
            <a:br>
              <a:rPr lang="ru-RU" dirty="0"/>
            </a:br>
            <a:r>
              <a:rPr lang="ru-RU" dirty="0" smtClean="0"/>
              <a:t>иллюстрация. После вставки картинки, перенесите её на задний план, а сверху наложите градиент</a:t>
            </a:r>
          </a:p>
          <a:p>
            <a:r>
              <a:rPr lang="ru-RU" dirty="0" smtClean="0"/>
              <a:t> </a:t>
            </a:r>
          </a:p>
        </p:txBody>
      </p:sp>
      <p:sp>
        <p:nvSpPr>
          <p:cNvPr id="17" name="Текст 11">
            <a:extLst>
              <a:ext uri="{FF2B5EF4-FFF2-40B4-BE49-F238E27FC236}">
                <a16:creationId xmlns:a16="http://schemas.microsoft.com/office/drawing/2014/main" id="{F8F5745C-1ED7-E64C-BBFC-DB9B0811945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4964" y="1989138"/>
            <a:ext cx="6481761" cy="1439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ru-RU" dirty="0" smtClean="0"/>
              <a:t>Название доклада в 1-3 строки (обложка для семинара и видео)</a:t>
            </a:r>
            <a:endParaRPr lang="ru-RU" dirty="0"/>
          </a:p>
        </p:txBody>
      </p:sp>
      <p:pic>
        <p:nvPicPr>
          <p:cNvPr id="14" name="Изображение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3" y="556648"/>
            <a:ext cx="2881312" cy="711765"/>
          </a:xfrm>
          <a:prstGeom prst="rect">
            <a:avLst/>
          </a:prstGeom>
        </p:spPr>
      </p:pic>
      <p:sp>
        <p:nvSpPr>
          <p:cNvPr id="4" name="Рисунок 3"/>
          <p:cNvSpPr>
            <a:spLocks noGrp="1"/>
          </p:cNvSpPr>
          <p:nvPr>
            <p:ph type="pic" sz="quarter" idx="25" hasCustomPrompt="1"/>
          </p:nvPr>
        </p:nvSpPr>
        <p:spPr>
          <a:xfrm>
            <a:off x="334964" y="4868864"/>
            <a:ext cx="1439861" cy="14398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100" b="0" i="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Фото выступающего</a:t>
            </a:r>
          </a:p>
        </p:txBody>
      </p:sp>
      <p:sp>
        <p:nvSpPr>
          <p:cNvPr id="33" name="Текст 29"/>
          <p:cNvSpPr>
            <a:spLocks noGrp="1"/>
          </p:cNvSpPr>
          <p:nvPr>
            <p:ph type="body" sz="quarter" idx="23" hasCustomPrompt="1"/>
          </p:nvPr>
        </p:nvSpPr>
        <p:spPr>
          <a:xfrm>
            <a:off x="2119065" y="5207959"/>
            <a:ext cx="4697660" cy="233225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 b="1" i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Фамилия Имя</a:t>
            </a:r>
          </a:p>
        </p:txBody>
      </p:sp>
    </p:spTree>
    <p:extLst>
      <p:ext uri="{BB962C8B-B14F-4D97-AF65-F5344CB8AC3E}">
        <p14:creationId xmlns:p14="http://schemas.microsoft.com/office/powerpoint/2010/main" val="1435784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 заказчике с тезис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sz="quarter" idx="36" hasCustomPrompt="1"/>
          </p:nvPr>
        </p:nvSpPr>
        <p:spPr>
          <a:xfrm>
            <a:off x="334963" y="1989138"/>
            <a:ext cx="5400675" cy="10795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200" b="1" i="0" baseline="0">
                <a:latin typeface="Roboto" charset="0"/>
                <a:ea typeface="Roboto" charset="0"/>
                <a:cs typeface="Roboto" charset="0"/>
              </a:defRPr>
            </a:lvl1pPr>
            <a:lvl2pPr>
              <a:defRPr sz="3200" b="1" i="0">
                <a:latin typeface="Roboto" charset="0"/>
                <a:ea typeface="Roboto" charset="0"/>
                <a:cs typeface="Roboto" charset="0"/>
              </a:defRPr>
            </a:lvl2pPr>
            <a:lvl3pPr>
              <a:defRPr sz="3200" b="1" i="0">
                <a:latin typeface="Roboto" charset="0"/>
                <a:ea typeface="Roboto" charset="0"/>
                <a:cs typeface="Roboto" charset="0"/>
              </a:defRPr>
            </a:lvl3pPr>
            <a:lvl4pPr>
              <a:defRPr sz="3200" b="1" i="0">
                <a:latin typeface="Roboto" charset="0"/>
                <a:ea typeface="Roboto" charset="0"/>
                <a:cs typeface="Roboto" charset="0"/>
              </a:defRPr>
            </a:lvl4pPr>
            <a:lvl5pPr>
              <a:defRPr sz="3200" b="1" i="0">
                <a:latin typeface="Roboto" charset="0"/>
                <a:ea typeface="Roboto" charset="0"/>
                <a:cs typeface="Roboto" charset="0"/>
              </a:defRPr>
            </a:lvl5pPr>
          </a:lstStyle>
          <a:p>
            <a:r>
              <a:rPr lang="ru-RU" sz="32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Название клиента в одну или две строки</a:t>
            </a:r>
            <a:endParaRPr lang="ru-RU" sz="32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cxnSp>
        <p:nvCxnSpPr>
          <p:cNvPr id="16" name="Прямая соединительная линия 15"/>
          <p:cNvCxnSpPr/>
          <p:nvPr userDrawn="1"/>
        </p:nvCxnSpPr>
        <p:spPr>
          <a:xfrm>
            <a:off x="3284034" y="5265001"/>
            <a:ext cx="0" cy="7753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Рисунок 2"/>
          <p:cNvSpPr>
            <a:spLocks noGrp="1"/>
          </p:cNvSpPr>
          <p:nvPr>
            <p:ph type="pic" sz="quarter" idx="47"/>
          </p:nvPr>
        </p:nvSpPr>
        <p:spPr>
          <a:xfrm>
            <a:off x="8976519" y="912845"/>
            <a:ext cx="2879725" cy="26931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ru-RU" dirty="0"/>
          </a:p>
        </p:txBody>
      </p:sp>
      <p:sp>
        <p:nvSpPr>
          <p:cNvPr id="22" name="Рисунок 2"/>
          <p:cNvSpPr>
            <a:spLocks noGrp="1"/>
          </p:cNvSpPr>
          <p:nvPr>
            <p:ph type="pic" sz="quarter" idx="48"/>
          </p:nvPr>
        </p:nvSpPr>
        <p:spPr>
          <a:xfrm>
            <a:off x="6096000" y="912845"/>
            <a:ext cx="2879725" cy="26931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ru-RU" dirty="0"/>
          </a:p>
        </p:txBody>
      </p:sp>
      <p:sp>
        <p:nvSpPr>
          <p:cNvPr id="23" name="Рисунок 2"/>
          <p:cNvSpPr>
            <a:spLocks noGrp="1"/>
          </p:cNvSpPr>
          <p:nvPr>
            <p:ph type="pic" sz="quarter" idx="49"/>
          </p:nvPr>
        </p:nvSpPr>
        <p:spPr>
          <a:xfrm>
            <a:off x="6096000" y="3602883"/>
            <a:ext cx="2879725" cy="27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ru-RU" dirty="0"/>
          </a:p>
        </p:txBody>
      </p:sp>
      <p:sp>
        <p:nvSpPr>
          <p:cNvPr id="27" name="Рисунок 2"/>
          <p:cNvSpPr>
            <a:spLocks noGrp="1"/>
          </p:cNvSpPr>
          <p:nvPr>
            <p:ph type="pic" sz="quarter" idx="50"/>
          </p:nvPr>
        </p:nvSpPr>
        <p:spPr>
          <a:xfrm>
            <a:off x="8976519" y="3602883"/>
            <a:ext cx="2879725" cy="27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ru-RU" dirty="0"/>
          </a:p>
        </p:txBody>
      </p:sp>
      <p:sp>
        <p:nvSpPr>
          <p:cNvPr id="29" name="Рисунок 15"/>
          <p:cNvSpPr>
            <a:spLocks noGrp="1"/>
          </p:cNvSpPr>
          <p:nvPr>
            <p:ph type="pic" sz="quarter" idx="15" hasCustomPrompt="1"/>
          </p:nvPr>
        </p:nvSpPr>
        <p:spPr>
          <a:xfrm>
            <a:off x="347035" y="905514"/>
            <a:ext cx="2148515" cy="72579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2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 клиента</a:t>
            </a:r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59" hasCustomPrompt="1"/>
          </p:nvPr>
        </p:nvSpPr>
        <p:spPr>
          <a:xfrm>
            <a:off x="347034" y="3428999"/>
            <a:ext cx="5388603" cy="2879725"/>
          </a:xfrm>
          <a:prstGeom prst="rect">
            <a:avLst/>
          </a:prstGeom>
        </p:spPr>
        <p:txBody>
          <a:bodyPr/>
          <a:lstStyle>
            <a:lvl1pPr marL="2286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2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1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30400">
              <a:buClr>
                <a:schemeClr val="tx2"/>
              </a:buClr>
              <a:buSzPct val="100000"/>
              <a:buFont typeface="Segoe UI" panose="020B0502040204020203" pitchFamily="34" charset="0"/>
              <a:buChar char="▪"/>
              <a:defRPr sz="1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buClr>
                <a:schemeClr val="tx2"/>
              </a:buClr>
              <a:buFont typeface="Wingdings" panose="05000000000000000000" pitchFamily="2" charset="2"/>
              <a:buChar char="§"/>
              <a:defRPr sz="1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ru-RU" dirty="0" smtClean="0"/>
              <a:t>Тезисы о клиенте, связанные с проектом (масштаб, структура)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>
              <a:buFont typeface="Wingdings" charset="2"/>
              <a:buChar char="§"/>
            </a:pPr>
            <a:endParaRPr lang="ru-RU" sz="1400" b="1" dirty="0" smtClean="0">
              <a:solidFill>
                <a:srgbClr val="D81E23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246538" y="245462"/>
            <a:ext cx="9449912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ВОДЭКО:</a:t>
            </a:r>
            <a:r>
              <a:rPr lang="ru-RU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УПРАВЛЕНЧЕСКИЙ И РЕГЛАМЕНТИРОВАННЫЙ УЧЕТ В </a:t>
            </a:r>
            <a:r>
              <a:rPr lang="en-US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1C:ERP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10520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80">
          <p15:clr>
            <a:srgbClr val="FBAE40"/>
          </p15:clr>
        </p15:guide>
        <p15:guide id="2" pos="3613">
          <p15:clr>
            <a:srgbClr val="FBAE40"/>
          </p15:clr>
        </p15:guide>
        <p15:guide id="3" orient="horz" pos="1933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 заказчике с описа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Текст 29"/>
          <p:cNvSpPr>
            <a:spLocks noGrp="1"/>
          </p:cNvSpPr>
          <p:nvPr>
            <p:ph type="body" sz="quarter" idx="37" hasCustomPrompt="1"/>
          </p:nvPr>
        </p:nvSpPr>
        <p:spPr>
          <a:xfrm>
            <a:off x="345650" y="3429000"/>
            <a:ext cx="3971170" cy="2879725"/>
          </a:xfrm>
          <a:prstGeom prst="rect">
            <a:avLst/>
          </a:prstGeom>
        </p:spPr>
        <p:txBody>
          <a:bodyPr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 i="0" baseline="0">
                <a:solidFill>
                  <a:schemeClr val="tx1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 smtClean="0"/>
              <a:t>Информация о клиенте сплошным текстом</a:t>
            </a:r>
            <a:endParaRPr lang="ru-RU" dirty="0"/>
          </a:p>
        </p:txBody>
      </p:sp>
      <p:sp>
        <p:nvSpPr>
          <p:cNvPr id="13" name="Текст 10"/>
          <p:cNvSpPr>
            <a:spLocks noGrp="1"/>
          </p:cNvSpPr>
          <p:nvPr>
            <p:ph type="body" sz="quarter" idx="43" hasCustomPrompt="1"/>
          </p:nvPr>
        </p:nvSpPr>
        <p:spPr>
          <a:xfrm>
            <a:off x="334962" y="908050"/>
            <a:ext cx="11522075" cy="1081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 i="0">
                <a:latin typeface="Roboto" charset="0"/>
                <a:ea typeface="Roboto" charset="0"/>
                <a:cs typeface="Roboto" charset="0"/>
              </a:defRPr>
            </a:lvl1pPr>
          </a:lstStyle>
          <a:p>
            <a:pPr lvl="0"/>
            <a:r>
              <a:rPr lang="ru-RU" dirty="0" smtClean="0"/>
              <a:t>Название клиента в одну или две строки</a:t>
            </a:r>
            <a:endParaRPr lang="ru-RU" dirty="0"/>
          </a:p>
        </p:txBody>
      </p:sp>
      <p:sp>
        <p:nvSpPr>
          <p:cNvPr id="20" name="Рисунок 2"/>
          <p:cNvSpPr>
            <a:spLocks noGrp="1"/>
          </p:cNvSpPr>
          <p:nvPr>
            <p:ph type="pic" sz="quarter" idx="46"/>
          </p:nvPr>
        </p:nvSpPr>
        <p:spPr>
          <a:xfrm>
            <a:off x="7897378" y="4149725"/>
            <a:ext cx="3957931" cy="215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ru-RU" dirty="0"/>
          </a:p>
        </p:txBody>
      </p:sp>
      <p:sp>
        <p:nvSpPr>
          <p:cNvPr id="21" name="Рисунок 2"/>
          <p:cNvSpPr>
            <a:spLocks noGrp="1"/>
          </p:cNvSpPr>
          <p:nvPr>
            <p:ph type="pic" sz="quarter" idx="47"/>
          </p:nvPr>
        </p:nvSpPr>
        <p:spPr>
          <a:xfrm>
            <a:off x="7897377" y="1989138"/>
            <a:ext cx="3957932" cy="18153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ru-RU" dirty="0"/>
          </a:p>
        </p:txBody>
      </p:sp>
      <p:sp>
        <p:nvSpPr>
          <p:cNvPr id="22" name="Рисунок 2"/>
          <p:cNvSpPr>
            <a:spLocks noGrp="1"/>
          </p:cNvSpPr>
          <p:nvPr>
            <p:ph type="pic" sz="quarter" idx="48"/>
          </p:nvPr>
        </p:nvSpPr>
        <p:spPr>
          <a:xfrm>
            <a:off x="4656138" y="1996337"/>
            <a:ext cx="2879578" cy="215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ru-RU" dirty="0"/>
          </a:p>
        </p:txBody>
      </p:sp>
      <p:sp>
        <p:nvSpPr>
          <p:cNvPr id="23" name="Рисунок 2"/>
          <p:cNvSpPr>
            <a:spLocks noGrp="1"/>
          </p:cNvSpPr>
          <p:nvPr>
            <p:ph type="pic" sz="quarter" idx="49"/>
          </p:nvPr>
        </p:nvSpPr>
        <p:spPr>
          <a:xfrm>
            <a:off x="4656138" y="4484319"/>
            <a:ext cx="2879578" cy="18153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ru-RU" dirty="0"/>
          </a:p>
        </p:txBody>
      </p:sp>
      <p:sp>
        <p:nvSpPr>
          <p:cNvPr id="24" name="Рисунок 15"/>
          <p:cNvSpPr>
            <a:spLocks noGrp="1"/>
          </p:cNvSpPr>
          <p:nvPr>
            <p:ph type="pic" sz="quarter" idx="15" hasCustomPrompt="1"/>
          </p:nvPr>
        </p:nvSpPr>
        <p:spPr>
          <a:xfrm>
            <a:off x="345651" y="2345376"/>
            <a:ext cx="2149900" cy="72579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20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Логотип клиента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246538" y="245462"/>
            <a:ext cx="9449912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ВОДЭКО:</a:t>
            </a:r>
            <a:r>
              <a:rPr lang="ru-RU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УПРАВЛЕНЧЕСКИЙ И РЕГЛАМЕНТИРОВАННЫЙ УЧЕТ В </a:t>
            </a:r>
            <a:r>
              <a:rPr lang="en-US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1C:ERP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91477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4520" userDrawn="1">
          <p15:clr>
            <a:srgbClr val="FBAE40"/>
          </p15:clr>
        </p15:guide>
        <p15:guide id="2" pos="2933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ольшой рисун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исунок 11"/>
          <p:cNvSpPr>
            <a:spLocks noGrp="1"/>
          </p:cNvSpPr>
          <p:nvPr>
            <p:ph type="pic" sz="quarter" idx="37" hasCustomPrompt="1"/>
          </p:nvPr>
        </p:nvSpPr>
        <p:spPr>
          <a:xfrm>
            <a:off x="6456363" y="908050"/>
            <a:ext cx="5400674" cy="5400676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800" baseline="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Фотография или иллюстрация </a:t>
            </a:r>
            <a:br>
              <a:rPr lang="ru-RU" dirty="0"/>
            </a:br>
            <a:r>
              <a:rPr lang="ru-RU" dirty="0"/>
              <a:t>лучше с белым фоном </a:t>
            </a:r>
          </a:p>
        </p:txBody>
      </p:sp>
      <p:sp>
        <p:nvSpPr>
          <p:cNvPr id="6" name="Текст 10"/>
          <p:cNvSpPr>
            <a:spLocks noGrp="1"/>
          </p:cNvSpPr>
          <p:nvPr>
            <p:ph type="body" sz="quarter" idx="36" hasCustomPrompt="1"/>
          </p:nvPr>
        </p:nvSpPr>
        <p:spPr>
          <a:xfrm>
            <a:off x="334962" y="908049"/>
            <a:ext cx="5761403" cy="1081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 i="0" baseline="0">
                <a:latin typeface="Roboto" charset="0"/>
                <a:ea typeface="Roboto" charset="0"/>
                <a:cs typeface="Roboto" charset="0"/>
              </a:defRPr>
            </a:lvl1pPr>
          </a:lstStyle>
          <a:p>
            <a:pPr lvl="0"/>
            <a:r>
              <a:rPr lang="ru-RU" dirty="0"/>
              <a:t>Заголовок в одну </a:t>
            </a:r>
            <a:r>
              <a:rPr lang="ru-RU" dirty="0" smtClean="0"/>
              <a:t>или две строки + большой рисунок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3" name="Текст 7"/>
          <p:cNvSpPr>
            <a:spLocks noGrp="1"/>
          </p:cNvSpPr>
          <p:nvPr>
            <p:ph type="body" sz="quarter" idx="38"/>
          </p:nvPr>
        </p:nvSpPr>
        <p:spPr>
          <a:xfrm>
            <a:off x="335756" y="2339545"/>
            <a:ext cx="5761037" cy="3969181"/>
          </a:xfrm>
          <a:prstGeom prst="rect">
            <a:avLst/>
          </a:prstGeom>
        </p:spPr>
        <p:txBody>
          <a:bodyPr/>
          <a:lstStyle>
            <a:lvl1pPr marL="2286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2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1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30400">
              <a:buClr>
                <a:schemeClr val="tx2"/>
              </a:buClr>
              <a:buSzPct val="100000"/>
              <a:buFont typeface="Segoe UI" panose="020B0502040204020203" pitchFamily="34" charset="0"/>
              <a:buChar char="▪"/>
              <a:defRPr sz="1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buClr>
                <a:schemeClr val="tx2"/>
              </a:buClr>
              <a:buFont typeface="Wingdings" panose="05000000000000000000" pitchFamily="2" charset="2"/>
              <a:buChar char="§"/>
              <a:defRPr sz="1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>
              <a:buFont typeface="Wingdings" charset="2"/>
              <a:buChar char="§"/>
            </a:pPr>
            <a:endParaRPr lang="ru-RU" sz="1400" b="1" dirty="0" smtClean="0">
              <a:solidFill>
                <a:srgbClr val="D81E23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46538" y="245462"/>
            <a:ext cx="9449912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ВОДЭКО:</a:t>
            </a:r>
            <a:r>
              <a:rPr lang="ru-RU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УПРАВЛЕНЧЕСКИЙ И РЕГЛАМЕНТИРОВАННЫЙ УЧЕТ В </a:t>
            </a:r>
            <a:r>
              <a:rPr lang="en-US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1C:ERP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71976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4067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ленький рисунок или ико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sz="quarter" idx="36" hasCustomPrompt="1"/>
          </p:nvPr>
        </p:nvSpPr>
        <p:spPr>
          <a:xfrm>
            <a:off x="334963" y="908050"/>
            <a:ext cx="11522075" cy="10810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200" b="1" i="0" baseline="0">
                <a:latin typeface="Roboto" charset="0"/>
                <a:ea typeface="Roboto" charset="0"/>
                <a:cs typeface="Roboto" charset="0"/>
              </a:defRPr>
            </a:lvl1pPr>
            <a:lvl2pPr>
              <a:defRPr sz="3200" b="1" i="0">
                <a:latin typeface="Roboto" charset="0"/>
                <a:ea typeface="Roboto" charset="0"/>
                <a:cs typeface="Roboto" charset="0"/>
              </a:defRPr>
            </a:lvl2pPr>
            <a:lvl3pPr>
              <a:defRPr sz="3200" b="1" i="0">
                <a:latin typeface="Roboto" charset="0"/>
                <a:ea typeface="Roboto" charset="0"/>
                <a:cs typeface="Roboto" charset="0"/>
              </a:defRPr>
            </a:lvl3pPr>
            <a:lvl4pPr>
              <a:defRPr sz="3200" b="1" i="0">
                <a:latin typeface="Roboto" charset="0"/>
                <a:ea typeface="Roboto" charset="0"/>
                <a:cs typeface="Roboto" charset="0"/>
              </a:defRPr>
            </a:lvl4pPr>
            <a:lvl5pPr>
              <a:defRPr sz="3200" b="1" i="0">
                <a:latin typeface="Roboto" charset="0"/>
                <a:ea typeface="Roboto" charset="0"/>
                <a:cs typeface="Roboto" charset="0"/>
              </a:defRPr>
            </a:lvl5pPr>
          </a:lstStyle>
          <a:p>
            <a:r>
              <a:rPr lang="ru-RU" dirty="0" smtClean="0"/>
              <a:t>Заголовок в одну или две строки + список + маленький рисунок или иконка</a:t>
            </a:r>
            <a:br>
              <a:rPr lang="ru-RU" dirty="0" smtClean="0"/>
            </a:br>
            <a:endParaRPr lang="ru-RU" sz="32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cxnSp>
        <p:nvCxnSpPr>
          <p:cNvPr id="16" name="Прямая соединительная линия 15"/>
          <p:cNvCxnSpPr/>
          <p:nvPr userDrawn="1"/>
        </p:nvCxnSpPr>
        <p:spPr>
          <a:xfrm>
            <a:off x="3284034" y="5265001"/>
            <a:ext cx="0" cy="7753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Рисунок 11"/>
          <p:cNvSpPr>
            <a:spLocks noGrp="1"/>
          </p:cNvSpPr>
          <p:nvPr>
            <p:ph type="pic" sz="quarter" idx="37" hasCustomPrompt="1"/>
          </p:nvPr>
        </p:nvSpPr>
        <p:spPr>
          <a:xfrm>
            <a:off x="8975724" y="3429000"/>
            <a:ext cx="2881313" cy="2879727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800" baseline="0">
                <a:latin typeface="Roboto" charset="0"/>
                <a:ea typeface="Roboto" charset="0"/>
                <a:cs typeface="Roboto" charset="0"/>
              </a:defRPr>
            </a:lvl1pPr>
          </a:lstStyle>
          <a:p>
            <a:r>
              <a:rPr lang="ru-RU" dirty="0"/>
              <a:t>Фотография или иллюстрация </a:t>
            </a:r>
            <a:br>
              <a:rPr lang="ru-RU" dirty="0"/>
            </a:br>
            <a:r>
              <a:rPr lang="ru-RU" dirty="0"/>
              <a:t>лучше с белым фоном </a:t>
            </a:r>
          </a:p>
        </p:txBody>
      </p:sp>
      <p:sp>
        <p:nvSpPr>
          <p:cNvPr id="7" name="Текст 7"/>
          <p:cNvSpPr>
            <a:spLocks noGrp="1"/>
          </p:cNvSpPr>
          <p:nvPr>
            <p:ph type="body" sz="quarter" idx="38"/>
          </p:nvPr>
        </p:nvSpPr>
        <p:spPr>
          <a:xfrm>
            <a:off x="335756" y="2349499"/>
            <a:ext cx="8281194" cy="3959227"/>
          </a:xfrm>
          <a:prstGeom prst="rect">
            <a:avLst/>
          </a:prstGeom>
        </p:spPr>
        <p:txBody>
          <a:bodyPr/>
          <a:lstStyle>
            <a:lvl1pPr marL="2286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2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30400">
              <a:buClr>
                <a:schemeClr val="tx2"/>
              </a:buClr>
              <a:buSzPct val="100000"/>
              <a:buFont typeface="Wingdings" panose="05000000000000000000" pitchFamily="2" charset="2"/>
              <a:buChar char=""/>
              <a:defRPr sz="18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30400">
              <a:buClr>
                <a:schemeClr val="tx2"/>
              </a:buClr>
              <a:buSzPct val="100000"/>
              <a:buFont typeface="Segoe UI" panose="020B0502040204020203" pitchFamily="34" charset="0"/>
              <a:buChar char="▪"/>
              <a:defRPr sz="1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>
              <a:buClr>
                <a:schemeClr val="tx2"/>
              </a:buClr>
              <a:buFont typeface="Wingdings" panose="05000000000000000000" pitchFamily="2" charset="2"/>
              <a:buChar char="§"/>
              <a:defRPr sz="1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>
              <a:buFont typeface="Wingdings" charset="2"/>
              <a:buChar char="§"/>
            </a:pPr>
            <a:endParaRPr lang="ru-RU" sz="1400" b="1" dirty="0" smtClean="0">
              <a:solidFill>
                <a:srgbClr val="D81E23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246538" y="245462"/>
            <a:ext cx="9449912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100" b="1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ВОДЭКО:</a:t>
            </a:r>
            <a:r>
              <a:rPr lang="ru-RU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 УПРАВЛЕНЧЕСКИЙ И РЕГЛАМЕНТИРОВАННЫЙ УЧЕТ В </a:t>
            </a:r>
            <a:r>
              <a:rPr lang="en-US" sz="1100" b="1" baseline="0" dirty="0" smtClean="0">
                <a:solidFill>
                  <a:srgbClr val="013264"/>
                </a:solidFill>
                <a:latin typeface="Roboto" charset="0"/>
                <a:ea typeface="Roboto" charset="0"/>
                <a:cs typeface="Roboto" charset="0"/>
              </a:rPr>
              <a:t>1C:ERP</a:t>
            </a:r>
            <a:endParaRPr lang="ru-RU" sz="1100" b="1" dirty="0">
              <a:solidFill>
                <a:srgbClr val="013264"/>
              </a:solidFill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6416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80" userDrawn="1">
          <p15:clr>
            <a:srgbClr val="FBAE40"/>
          </p15:clr>
        </p15:guide>
        <p15:guide id="2" pos="542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/>
          <p:cNvPicPr>
            <a:picLocks noChangeAspect="1"/>
          </p:cNvPicPr>
          <p:nvPr userDrawn="1"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545" y="218893"/>
            <a:ext cx="1436493" cy="337235"/>
          </a:xfrm>
          <a:prstGeom prst="rect">
            <a:avLst/>
          </a:prstGeom>
        </p:spPr>
      </p:pic>
      <p:sp>
        <p:nvSpPr>
          <p:cNvPr id="16" name="TextBox 15"/>
          <p:cNvSpPr txBox="1"/>
          <p:nvPr userDrawn="1"/>
        </p:nvSpPr>
        <p:spPr>
          <a:xfrm>
            <a:off x="254403" y="6447873"/>
            <a:ext cx="199802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fld id="{E85ADF3F-ACB3-744B-91EB-134A234331BC}" type="slidenum">
              <a:rPr lang="ru-RU" sz="1200" b="0" i="0" smtClean="0">
                <a:latin typeface="Roboto" charset="0"/>
                <a:ea typeface="Roboto" charset="0"/>
                <a:cs typeface="Roboto" charset="0"/>
              </a:rPr>
              <a:pPr algn="l"/>
              <a:t>‹#›</a:t>
            </a:fld>
            <a:r>
              <a:rPr lang="en-US" sz="1200" b="0" i="0" dirty="0">
                <a:latin typeface="Roboto" charset="0"/>
                <a:ea typeface="Roboto" charset="0"/>
                <a:cs typeface="Roboto" charset="0"/>
              </a:rPr>
              <a:t>  |  </a:t>
            </a:r>
            <a:r>
              <a:rPr lang="ru-RU" sz="1200" b="0" i="0" dirty="0" smtClean="0">
                <a:latin typeface="Roboto" charset="0"/>
                <a:ea typeface="Roboto" charset="0"/>
                <a:cs typeface="Roboto" charset="0"/>
              </a:rPr>
              <a:t>15</a:t>
            </a:r>
            <a:endParaRPr lang="ru-RU" sz="1200" b="0" i="0" dirty="0">
              <a:latin typeface="Roboto" charset="0"/>
              <a:ea typeface="Roboto" charset="0"/>
              <a:cs typeface="Robo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826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50" r:id="rId4"/>
    <p:sldLayoutId id="2147483661" r:id="rId5"/>
    <p:sldLayoutId id="2147483688" r:id="rId6"/>
    <p:sldLayoutId id="2147483687" r:id="rId7"/>
    <p:sldLayoutId id="2147483667" r:id="rId8"/>
    <p:sldLayoutId id="2147483680" r:id="rId9"/>
    <p:sldLayoutId id="2147483677" r:id="rId10"/>
    <p:sldLayoutId id="2147483678" r:id="rId11"/>
    <p:sldLayoutId id="2147483685" r:id="rId12"/>
    <p:sldLayoutId id="2147483694" r:id="rId13"/>
    <p:sldLayoutId id="2147483666" r:id="rId14"/>
    <p:sldLayoutId id="2147483670" r:id="rId15"/>
    <p:sldLayoutId id="2147483668" r:id="rId16"/>
    <p:sldLayoutId id="2147483683" r:id="rId17"/>
    <p:sldLayoutId id="2147483675" r:id="rId18"/>
    <p:sldLayoutId id="2147483674" r:id="rId19"/>
    <p:sldLayoutId id="2147483681" r:id="rId20"/>
    <p:sldLayoutId id="2147483684" r:id="rId21"/>
    <p:sldLayoutId id="2147483669" r:id="rId22"/>
    <p:sldLayoutId id="2147483689" r:id="rId23"/>
    <p:sldLayoutId id="2147483690" r:id="rId24"/>
    <p:sldLayoutId id="2147483673" r:id="rId25"/>
    <p:sldLayoutId id="2147483672" r:id="rId26"/>
    <p:sldLayoutId id="2147483651" r:id="rId27"/>
    <p:sldLayoutId id="2147483665" r:id="rId28"/>
    <p:sldLayoutId id="2147483664" r:id="rId29"/>
    <p:sldLayoutId id="2147483663" r:id="rId30"/>
    <p:sldLayoutId id="2147483676" r:id="rId31"/>
    <p:sldLayoutId id="2147483671" r:id="rId32"/>
    <p:sldLayoutId id="2147483692" r:id="rId33"/>
    <p:sldLayoutId id="2147483693" r:id="rId34"/>
    <p:sldLayoutId id="2147483655" r:id="rId3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026" userDrawn="1">
          <p15:clr>
            <a:srgbClr val="F26B43"/>
          </p15:clr>
        </p15:guide>
        <p15:guide id="2" pos="4747" userDrawn="1">
          <p15:clr>
            <a:srgbClr val="F26B43"/>
          </p15:clr>
        </p15:guide>
        <p15:guide id="3" pos="5654" userDrawn="1">
          <p15:clr>
            <a:srgbClr val="F26B43"/>
          </p15:clr>
        </p15:guide>
        <p15:guide id="4" pos="6562" userDrawn="1">
          <p15:clr>
            <a:srgbClr val="F26B43"/>
          </p15:clr>
        </p15:guide>
        <p15:guide id="5" pos="7469" userDrawn="1">
          <p15:clr>
            <a:srgbClr val="547EBF"/>
          </p15:clr>
        </p15:guide>
        <p15:guide id="6" pos="2933" userDrawn="1">
          <p15:clr>
            <a:srgbClr val="F26B43"/>
          </p15:clr>
        </p15:guide>
        <p15:guide id="7" pos="3840" userDrawn="1">
          <p15:clr>
            <a:srgbClr val="9FCC3B"/>
          </p15:clr>
        </p15:guide>
        <p15:guide id="8" pos="1118" userDrawn="1">
          <p15:clr>
            <a:srgbClr val="F26B43"/>
          </p15:clr>
        </p15:guide>
        <p15:guide id="9" pos="211" userDrawn="1">
          <p15:clr>
            <a:srgbClr val="547EBF"/>
          </p15:clr>
        </p15:guide>
        <p15:guide id="10" orient="horz" pos="346" userDrawn="1">
          <p15:clr>
            <a:srgbClr val="547EBF"/>
          </p15:clr>
        </p15:guide>
        <p15:guide id="12" orient="horz" pos="3974" userDrawn="1">
          <p15:clr>
            <a:srgbClr val="547EBF"/>
          </p15:clr>
        </p15:guide>
        <p15:guide id="13" orient="horz" pos="3067" userDrawn="1">
          <p15:clr>
            <a:srgbClr val="F26B43"/>
          </p15:clr>
        </p15:guide>
        <p15:guide id="14" orient="horz" pos="1253" userDrawn="1">
          <p15:clr>
            <a:srgbClr val="F26B43"/>
          </p15:clr>
        </p15:guide>
        <p15:guide id="15" orient="horz" pos="2160" userDrawn="1">
          <p15:clr>
            <a:srgbClr val="9FCC3B"/>
          </p15:clr>
        </p15:guide>
        <p15:guide id="16" orient="horz" pos="2614" userDrawn="1">
          <p15:clr>
            <a:srgbClr val="F26B43"/>
          </p15:clr>
        </p15:guide>
        <p15:guide id="17" orient="horz" pos="1706" userDrawn="1">
          <p15:clr>
            <a:srgbClr val="F26B43"/>
          </p15:clr>
        </p15:guide>
        <p15:guide id="18" orient="horz" pos="799" userDrawn="1">
          <p15:clr>
            <a:srgbClr val="F26B43"/>
          </p15:clr>
        </p15:guide>
        <p15:guide id="19" orient="horz" pos="3521" userDrawn="1">
          <p15:clr>
            <a:srgbClr val="F26B43"/>
          </p15:clr>
        </p15:guide>
        <p15:guide id="20" pos="3386" userDrawn="1">
          <p15:clr>
            <a:srgbClr val="F26B43"/>
          </p15:clr>
        </p15:guide>
        <p15:guide id="21" pos="4294" userDrawn="1">
          <p15:clr>
            <a:srgbClr val="F26B43"/>
          </p15:clr>
        </p15:guide>
        <p15:guide id="22" pos="5201" userDrawn="1">
          <p15:clr>
            <a:srgbClr val="F26B43"/>
          </p15:clr>
        </p15:guide>
        <p15:guide id="23" pos="6108" userDrawn="1">
          <p15:clr>
            <a:srgbClr val="F26B43"/>
          </p15:clr>
        </p15:guide>
        <p15:guide id="24" pos="7015" userDrawn="1">
          <p15:clr>
            <a:srgbClr val="F26B43"/>
          </p15:clr>
        </p15:guide>
        <p15:guide id="25" pos="2479" userDrawn="1">
          <p15:clr>
            <a:srgbClr val="F26B43"/>
          </p15:clr>
        </p15:guide>
        <p15:guide id="26" pos="1572" userDrawn="1">
          <p15:clr>
            <a:srgbClr val="F26B43"/>
          </p15:clr>
        </p15:guide>
        <p15:guide id="27" pos="665" userDrawn="1">
          <p15:clr>
            <a:srgbClr val="F26B43"/>
          </p15:clr>
        </p15:guide>
        <p15:guide id="28" orient="horz" pos="5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Текст 25"/>
          <p:cNvSpPr>
            <a:spLocks noGrp="1"/>
          </p:cNvSpPr>
          <p:nvPr>
            <p:ph type="body" sz="quarter" idx="21"/>
          </p:nvPr>
        </p:nvSpPr>
        <p:spPr>
          <a:xfrm>
            <a:off x="334964" y="3622766"/>
            <a:ext cx="6481762" cy="890240"/>
          </a:xfrm>
        </p:spPr>
        <p:txBody>
          <a:bodyPr/>
          <a:lstStyle/>
          <a:p>
            <a:r>
              <a:rPr lang="ru-RU" dirty="0" smtClean="0"/>
              <a:t>Управленческий и регламентированный учет в единой системе с сохранением типового функционала</a:t>
            </a:r>
            <a:endParaRPr lang="ru-RU" dirty="0"/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CB704073-7151-2E4F-89DE-36FB35B6A89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ru-RU" dirty="0" smtClean="0"/>
              <a:t>Руководитель консалтингового направления,</a:t>
            </a:r>
            <a:r>
              <a:rPr lang="en-US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ГК «</a:t>
            </a:r>
            <a:r>
              <a:rPr lang="ru-RU" dirty="0" err="1" smtClean="0"/>
              <a:t>СофтБаланс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5219ABB2-25A8-1E45-8873-8C898D59BC1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168322" y="5229226"/>
            <a:ext cx="3600451" cy="736498"/>
          </a:xfrm>
        </p:spPr>
        <p:txBody>
          <a:bodyPr/>
          <a:lstStyle/>
          <a:p>
            <a:r>
              <a:rPr lang="en-US" dirty="0" smtClean="0"/>
              <a:t>makarova@softbalance.ru</a:t>
            </a:r>
            <a:r>
              <a:rPr lang="ru-RU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+7 (812) 325-44-00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sb-vnedr.ru</a:t>
            </a:r>
            <a:endParaRPr lang="ru-RU" dirty="0"/>
          </a:p>
        </p:txBody>
      </p:sp>
      <p:sp>
        <p:nvSpPr>
          <p:cNvPr id="25" name="Текст 2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ru-RU" dirty="0" smtClean="0"/>
              <a:t>Проект «ВОДЭКО» - удаленное внедрение 1С:</a:t>
            </a:r>
            <a:r>
              <a:rPr lang="en-US" smtClean="0"/>
              <a:t>ERP</a:t>
            </a:r>
            <a:endParaRPr lang="ru-RU" dirty="0"/>
          </a:p>
        </p:txBody>
      </p:sp>
      <p:pic>
        <p:nvPicPr>
          <p:cNvPr id="2" name="Рисунок 1"/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3" b="16663"/>
          <a:stretch>
            <a:fillRect/>
          </a:stretch>
        </p:blipFill>
        <p:spPr/>
      </p:pic>
      <p:sp>
        <p:nvSpPr>
          <p:cNvPr id="12" name="Текст 11">
            <a:extLst>
              <a:ext uri="{FF2B5EF4-FFF2-40B4-BE49-F238E27FC236}">
                <a16:creationId xmlns:a16="http://schemas.microsoft.com/office/drawing/2014/main" id="{6F5F064B-5002-4747-98FF-3EE4D98C017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ru-RU" dirty="0" smtClean="0"/>
              <a:t>Макарова Клавдия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1568" y="5295749"/>
            <a:ext cx="1358794" cy="630784"/>
          </a:xfrm>
          <a:prstGeom prst="rect">
            <a:avLst/>
          </a:prstGeom>
        </p:spPr>
      </p:pic>
      <p:pic>
        <p:nvPicPr>
          <p:cNvPr id="5" name="Рисунок 4"/>
          <p:cNvPicPr>
            <a:picLocks noGrp="1" noChangeAspect="1"/>
          </p:cNvPicPr>
          <p:nvPr>
            <p:ph type="pic" sz="quarter" idx="2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17" b="14417"/>
          <a:stretch>
            <a:fillRect/>
          </a:stretch>
        </p:blipFill>
        <p:spPr/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0" r="8360"/>
          <a:stretch>
            <a:fillRect/>
          </a:stretch>
        </p:blipFill>
        <p:spPr>
          <a:xfrm>
            <a:off x="7535862" y="1986541"/>
            <a:ext cx="432117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03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ru-RU" dirty="0" smtClean="0"/>
              <a:t>Инструменты</a:t>
            </a:r>
            <a:endParaRPr lang="ru-RU" dirty="0"/>
          </a:p>
        </p:txBody>
      </p:sp>
      <p:pic>
        <p:nvPicPr>
          <p:cNvPr id="2" name="Рисунок 1"/>
          <p:cNvPicPr>
            <a:picLocks noGrp="1" noChangeAspect="1"/>
          </p:cNvPicPr>
          <p:nvPr>
            <p:ph type="pic" sz="quarter" idx="37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94" r="16894"/>
          <a:stretch>
            <a:fillRect/>
          </a:stretch>
        </p:blipFill>
        <p:spPr/>
      </p:pic>
      <p:sp>
        <p:nvSpPr>
          <p:cNvPr id="8" name="Текст 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ru-RU" dirty="0" smtClean="0"/>
              <a:t>Программные:</a:t>
            </a:r>
          </a:p>
          <a:p>
            <a:pPr lvl="1"/>
            <a:r>
              <a:rPr lang="en-US" dirty="0" err="1" smtClean="0"/>
              <a:t>Redmine</a:t>
            </a:r>
            <a:r>
              <a:rPr lang="ru-RU" dirty="0" smtClean="0"/>
              <a:t>;</a:t>
            </a:r>
          </a:p>
          <a:p>
            <a:pPr lvl="1"/>
            <a:r>
              <a:rPr lang="ru-RU" dirty="0" smtClean="0"/>
              <a:t>Паспорт проекта;</a:t>
            </a:r>
          </a:p>
          <a:p>
            <a:r>
              <a:rPr lang="ru-RU" dirty="0" smtClean="0"/>
              <a:t>Методологическая проработка учета в </a:t>
            </a:r>
            <a:r>
              <a:rPr lang="en-US" dirty="0" smtClean="0"/>
              <a:t>ERP</a:t>
            </a:r>
            <a:r>
              <a:rPr lang="ru-RU" dirty="0" smtClean="0"/>
              <a:t>:</a:t>
            </a:r>
          </a:p>
          <a:p>
            <a:pPr lvl="1"/>
            <a:r>
              <a:rPr lang="ru-RU" dirty="0" smtClean="0"/>
              <a:t>1</a:t>
            </a:r>
            <a:r>
              <a:rPr lang="en-US" dirty="0" smtClean="0"/>
              <a:t>3</a:t>
            </a:r>
            <a:r>
              <a:rPr lang="ru-RU" dirty="0" smtClean="0"/>
              <a:t> </a:t>
            </a:r>
            <a:r>
              <a:rPr lang="ru-RU" dirty="0"/>
              <a:t>специалистов на поддержки проекта</a:t>
            </a:r>
            <a:r>
              <a:rPr lang="ru-RU" dirty="0" smtClean="0"/>
              <a:t>;</a:t>
            </a:r>
            <a:endParaRPr lang="en-US" dirty="0" smtClean="0"/>
          </a:p>
          <a:p>
            <a:pPr lvl="1"/>
            <a:r>
              <a:rPr lang="ru-RU" dirty="0" smtClean="0"/>
              <a:t>Экспресс-моделирование;</a:t>
            </a:r>
            <a:endParaRPr lang="ru-RU" dirty="0"/>
          </a:p>
          <a:p>
            <a:r>
              <a:rPr lang="ru-RU" dirty="0" smtClean="0"/>
              <a:t>Экспертный подход:</a:t>
            </a:r>
          </a:p>
          <a:p>
            <a:pPr lvl="1"/>
            <a:r>
              <a:rPr lang="ru-RU" dirty="0"/>
              <a:t>Риск-менеджмент; </a:t>
            </a:r>
            <a:endParaRPr lang="en-US" dirty="0" smtClean="0"/>
          </a:p>
          <a:p>
            <a:pPr lvl="1"/>
            <a:r>
              <a:rPr lang="ru-RU" dirty="0" smtClean="0"/>
              <a:t>Передача </a:t>
            </a:r>
            <a:r>
              <a:rPr lang="ru-RU" dirty="0"/>
              <a:t>знаний проектной команде заказчика.</a:t>
            </a:r>
          </a:p>
          <a:p>
            <a:pPr lvl="1"/>
            <a:endParaRPr lang="en-US" dirty="0" smtClean="0"/>
          </a:p>
          <a:p>
            <a:pPr lvl="1"/>
            <a:endParaRPr lang="ru-RU" dirty="0" smtClean="0"/>
          </a:p>
          <a:p>
            <a:pPr lvl="1"/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68195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ru-RU" dirty="0" smtClean="0"/>
              <a:t>Результаты</a:t>
            </a:r>
            <a:endParaRPr lang="ru-RU" dirty="0"/>
          </a:p>
        </p:txBody>
      </p:sp>
      <p:pic>
        <p:nvPicPr>
          <p:cNvPr id="2" name="Рисунок 1"/>
          <p:cNvPicPr>
            <a:picLocks noGrp="1" noChangeAspect="1"/>
          </p:cNvPicPr>
          <p:nvPr>
            <p:ph type="pic" sz="quarter" idx="37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91" r="12091"/>
          <a:stretch>
            <a:fillRect/>
          </a:stretch>
        </p:blipFill>
        <p:spPr/>
      </p:pic>
      <p:sp>
        <p:nvSpPr>
          <p:cNvPr id="8" name="Текст 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ru-RU" dirty="0"/>
              <a:t>Управленческий и регламентированный учет в одной системе;</a:t>
            </a:r>
          </a:p>
          <a:p>
            <a:r>
              <a:rPr lang="ru-RU" dirty="0"/>
              <a:t>Анализ себестоимости заказа;</a:t>
            </a:r>
          </a:p>
          <a:p>
            <a:r>
              <a:rPr lang="ru-RU" dirty="0"/>
              <a:t>Оптимизация ведения производственных операций;</a:t>
            </a:r>
          </a:p>
          <a:p>
            <a:r>
              <a:rPr lang="ru-RU" dirty="0"/>
              <a:t>Минимальные доработки (пару отчетов и подписок на события); </a:t>
            </a:r>
          </a:p>
          <a:p>
            <a:r>
              <a:rPr lang="ru-RU" dirty="0"/>
              <a:t>Длительность проекта март 2019 – октябрь 2019.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2907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Grp="1" noChangeAspect="1"/>
          </p:cNvPicPr>
          <p:nvPr>
            <p:ph type="pic" sz="quarter" idx="3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363" y="1042262"/>
            <a:ext cx="3824948" cy="5400675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945" y="991870"/>
            <a:ext cx="3825549" cy="54015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74825" y="4659086"/>
            <a:ext cx="3406775" cy="539932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noFill/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13525" y="2242457"/>
            <a:ext cx="3406775" cy="539932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059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Grp="1" noChangeAspect="1"/>
          </p:cNvPicPr>
          <p:nvPr>
            <p:ph type="pic" sz="quarter" idx="37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1584" y="2339545"/>
            <a:ext cx="5350230" cy="3566820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ru-RU" dirty="0" smtClean="0"/>
              <a:t>Состав проектной команды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ru-RU" dirty="0" smtClean="0"/>
              <a:t>Состав проектной команды СБ:</a:t>
            </a:r>
          </a:p>
          <a:p>
            <a:pPr lvl="1"/>
            <a:r>
              <a:rPr lang="ru-RU" dirty="0" smtClean="0"/>
              <a:t>Руководитель корпоративных проектов – 1;</a:t>
            </a:r>
          </a:p>
          <a:p>
            <a:pPr lvl="1"/>
            <a:r>
              <a:rPr lang="ru-RU" dirty="0" smtClean="0"/>
              <a:t>Бизнес-архитектор, эксперт – 2;</a:t>
            </a:r>
          </a:p>
          <a:p>
            <a:pPr lvl="1"/>
            <a:r>
              <a:rPr lang="ru-RU" dirty="0" smtClean="0"/>
              <a:t>Технический руководитель проекта – 1;</a:t>
            </a:r>
          </a:p>
          <a:p>
            <a:pPr lvl="1"/>
            <a:r>
              <a:rPr lang="ru-RU" dirty="0" smtClean="0"/>
              <a:t>Аналитики, консультанты – </a:t>
            </a:r>
            <a:r>
              <a:rPr lang="en-US" dirty="0" smtClean="0"/>
              <a:t>7</a:t>
            </a:r>
            <a:r>
              <a:rPr lang="ru-RU" dirty="0" smtClean="0"/>
              <a:t>;</a:t>
            </a:r>
          </a:p>
          <a:p>
            <a:pPr lvl="1"/>
            <a:r>
              <a:rPr lang="ru-RU" dirty="0" smtClean="0"/>
              <a:t>Программисты – 2.</a:t>
            </a:r>
          </a:p>
          <a:p>
            <a:pPr lvl="1"/>
            <a:endParaRPr lang="ru-RU" dirty="0"/>
          </a:p>
          <a:p>
            <a:r>
              <a:rPr lang="ru-RU" dirty="0" smtClean="0"/>
              <a:t>Состав проектной команды Заказчика:</a:t>
            </a:r>
          </a:p>
          <a:p>
            <a:pPr lvl="1"/>
            <a:r>
              <a:rPr lang="ru-RU" dirty="0" smtClean="0"/>
              <a:t>Команда, принимающая управленческие решения – 4;</a:t>
            </a:r>
          </a:p>
          <a:p>
            <a:pPr lvl="1"/>
            <a:r>
              <a:rPr lang="ru-RU" dirty="0" smtClean="0"/>
              <a:t>Пользователей в системе – более 70.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42964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ru-RU" dirty="0" smtClean="0"/>
              <a:t>Факторы успеха проекта</a:t>
            </a:r>
            <a:endParaRPr lang="ru-RU" dirty="0"/>
          </a:p>
        </p:txBody>
      </p:sp>
      <p:pic>
        <p:nvPicPr>
          <p:cNvPr id="2" name="Рисунок 1"/>
          <p:cNvPicPr>
            <a:picLocks noGrp="1" noChangeAspect="1"/>
          </p:cNvPicPr>
          <p:nvPr>
            <p:ph type="pic" sz="quarter" idx="37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8" name="Текст 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ru-RU" dirty="0" smtClean="0"/>
              <a:t>Взаимозаменяемые специалисты;</a:t>
            </a:r>
          </a:p>
          <a:p>
            <a:r>
              <a:rPr lang="ru-RU" dirty="0" smtClean="0"/>
              <a:t>Регулярные статус-конференции и работа с рисками;</a:t>
            </a:r>
          </a:p>
          <a:p>
            <a:r>
              <a:rPr lang="ru-RU" dirty="0" smtClean="0"/>
              <a:t>Выделенные дни первой линии поддержки;</a:t>
            </a:r>
          </a:p>
          <a:p>
            <a:r>
              <a:rPr lang="ru-RU" dirty="0" smtClean="0"/>
              <a:t>Прямое общение с собственниками бизнеса</a:t>
            </a:r>
            <a:r>
              <a:rPr lang="ru-RU" dirty="0"/>
              <a:t>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79984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ru-RU" dirty="0" smtClean="0"/>
              <a:t>Спасибо </a:t>
            </a:r>
            <a:br>
              <a:rPr lang="ru-RU" dirty="0" smtClean="0"/>
            </a:br>
            <a:r>
              <a:rPr lang="ru-RU" dirty="0" smtClean="0"/>
              <a:t>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22"/>
          </p:nvPr>
        </p:nvSpPr>
        <p:spPr>
          <a:xfrm>
            <a:off x="8275833" y="3062176"/>
            <a:ext cx="2860480" cy="1205023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Руководитель консалтингового направления, </a:t>
            </a:r>
          </a:p>
          <a:p>
            <a:r>
              <a:rPr lang="ru-RU" dirty="0" smtClean="0"/>
              <a:t>ГК «</a:t>
            </a:r>
            <a:r>
              <a:rPr lang="ru-RU" dirty="0" err="1" smtClean="0"/>
              <a:t>СофтБаланс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2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Макарова Клавдия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28"/>
          </p:nvPr>
        </p:nvSpPr>
        <p:spPr>
          <a:xfrm>
            <a:off x="8266210" y="4512043"/>
            <a:ext cx="2860480" cy="106772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makarova@softbalance.ru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+7 (812) </a:t>
            </a:r>
            <a:r>
              <a:rPr lang="en-US" dirty="0" smtClean="0"/>
              <a:t>325-40-45</a:t>
            </a:r>
            <a:br>
              <a:rPr lang="en-US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587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ru-RU" dirty="0" smtClean="0"/>
              <a:t>Компания «ВОДЭКО»</a:t>
            </a:r>
            <a:endParaRPr lang="ru-RU" dirty="0"/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sz="quarter" idx="47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943" r="19943"/>
          <a:stretch>
            <a:fillRect/>
          </a:stretch>
        </p:blipFill>
        <p:spPr/>
      </p:pic>
      <p:pic>
        <p:nvPicPr>
          <p:cNvPr id="10" name="Рисунок 9"/>
          <p:cNvPicPr>
            <a:picLocks noGrp="1" noChangeAspect="1"/>
          </p:cNvPicPr>
          <p:nvPr>
            <p:ph type="pic" sz="quarter" idx="48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347" r="14347"/>
          <a:stretch>
            <a:fillRect/>
          </a:stretch>
        </p:blipFill>
        <p:spPr/>
      </p:pic>
      <p:pic>
        <p:nvPicPr>
          <p:cNvPr id="12" name="Рисунок 11"/>
          <p:cNvPicPr>
            <a:picLocks noGrp="1" noChangeAspect="1"/>
          </p:cNvPicPr>
          <p:nvPr>
            <p:ph type="pic" sz="quarter" idx="49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627" r="9627"/>
          <a:stretch>
            <a:fillRect/>
          </a:stretch>
        </p:blipFill>
        <p:spPr/>
      </p:pic>
      <p:pic>
        <p:nvPicPr>
          <p:cNvPr id="13" name="Рисунок 12"/>
          <p:cNvPicPr>
            <a:picLocks noGrp="1" noChangeAspect="1"/>
          </p:cNvPicPr>
          <p:nvPr>
            <p:ph type="pic" sz="quarter" idx="50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724" r="10724"/>
          <a:stretch>
            <a:fillRect/>
          </a:stretch>
        </p:blipFill>
        <p:spPr/>
      </p:pic>
      <p:pic>
        <p:nvPicPr>
          <p:cNvPr id="9" name="Рисунок 8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" r="-3856" b="-35748"/>
          <a:stretch/>
        </p:blipFill>
        <p:spPr/>
      </p:pic>
      <p:sp>
        <p:nvSpPr>
          <p:cNvPr id="8" name="Текст 7"/>
          <p:cNvSpPr>
            <a:spLocks noGrp="1"/>
          </p:cNvSpPr>
          <p:nvPr>
            <p:ph type="body" sz="quarter" idx="59"/>
          </p:nvPr>
        </p:nvSpPr>
        <p:spPr>
          <a:xfrm>
            <a:off x="347034" y="2727960"/>
            <a:ext cx="5644463" cy="3726179"/>
          </a:xfrm>
        </p:spPr>
        <p:txBody>
          <a:bodyPr/>
          <a:lstStyle/>
          <a:p>
            <a:r>
              <a:rPr lang="ru-RU" dirty="0"/>
              <a:t>одна из ведущих российских компаний, представляющих на российском рынке и рынках ближнего зарубежья системы водоочистки, оборудование водоподготовки и комплектующих ведущих зарубежных производителей, таких </a:t>
            </a:r>
            <a:r>
              <a:rPr lang="ru-RU" dirty="0" smtClean="0"/>
              <a:t>как</a:t>
            </a:r>
          </a:p>
          <a:p>
            <a:pPr lvl="1"/>
            <a:r>
              <a:rPr lang="ru-RU" dirty="0" err="1" smtClean="0"/>
              <a:t>Arkal</a:t>
            </a:r>
            <a:r>
              <a:rPr lang="ru-RU" dirty="0" smtClean="0"/>
              <a:t>(Израиль</a:t>
            </a:r>
            <a:r>
              <a:rPr lang="ru-RU" dirty="0"/>
              <a:t>), </a:t>
            </a:r>
            <a:endParaRPr lang="ru-RU" dirty="0" smtClean="0"/>
          </a:p>
          <a:p>
            <a:pPr lvl="1"/>
            <a:r>
              <a:rPr lang="ru-RU" dirty="0" err="1" smtClean="0"/>
              <a:t>Pentair</a:t>
            </a:r>
            <a:r>
              <a:rPr lang="ru-RU" dirty="0" smtClean="0"/>
              <a:t> </a:t>
            </a:r>
            <a:r>
              <a:rPr lang="ru-RU" dirty="0" err="1"/>
              <a:t>Water</a:t>
            </a:r>
            <a:r>
              <a:rPr lang="ru-RU" dirty="0"/>
              <a:t> (</a:t>
            </a:r>
            <a:r>
              <a:rPr lang="ru-RU" dirty="0" err="1"/>
              <a:t>Fleck</a:t>
            </a:r>
            <a:r>
              <a:rPr lang="ru-RU" dirty="0"/>
              <a:t> (Франция)), </a:t>
            </a:r>
            <a:endParaRPr lang="ru-RU" dirty="0" smtClean="0"/>
          </a:p>
          <a:p>
            <a:pPr lvl="1"/>
            <a:r>
              <a:rPr lang="ru-RU" dirty="0" err="1" smtClean="0"/>
              <a:t>Siata</a:t>
            </a:r>
            <a:r>
              <a:rPr lang="ru-RU" dirty="0" smtClean="0"/>
              <a:t> </a:t>
            </a:r>
            <a:r>
              <a:rPr lang="ru-RU" dirty="0"/>
              <a:t>(Италия), </a:t>
            </a:r>
            <a:endParaRPr lang="ru-RU" dirty="0" smtClean="0"/>
          </a:p>
          <a:p>
            <a:pPr lvl="1"/>
            <a:r>
              <a:rPr lang="ru-RU" dirty="0" err="1" smtClean="0"/>
              <a:t>Purolite</a:t>
            </a:r>
            <a:r>
              <a:rPr lang="ru-RU" dirty="0" smtClean="0"/>
              <a:t> </a:t>
            </a:r>
            <a:r>
              <a:rPr lang="ru-RU" dirty="0"/>
              <a:t>(Великобритания)</a:t>
            </a:r>
          </a:p>
        </p:txBody>
      </p:sp>
    </p:spTree>
    <p:extLst>
      <p:ext uri="{BB962C8B-B14F-4D97-AF65-F5344CB8AC3E}">
        <p14:creationId xmlns:p14="http://schemas.microsoft.com/office/powerpoint/2010/main" val="300300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36"/>
          </p:nvPr>
        </p:nvSpPr>
        <p:spPr>
          <a:xfrm>
            <a:off x="695325" y="1277939"/>
            <a:ext cx="10801351" cy="748981"/>
          </a:xfrm>
        </p:spPr>
        <p:txBody>
          <a:bodyPr/>
          <a:lstStyle/>
          <a:p>
            <a:r>
              <a:rPr lang="ru-RU" dirty="0"/>
              <a:t>Н</a:t>
            </a:r>
            <a:r>
              <a:rPr lang="ru-RU" dirty="0" smtClean="0"/>
              <a:t>аправления «ВОДЭКО»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38"/>
          </p:nvPr>
        </p:nvSpPr>
        <p:spPr>
          <a:xfrm>
            <a:off x="695325" y="2141221"/>
            <a:ext cx="10801350" cy="3818146"/>
          </a:xfrm>
        </p:spPr>
        <p:txBody>
          <a:bodyPr/>
          <a:lstStyle/>
          <a:p>
            <a:r>
              <a:rPr lang="ru-RU" dirty="0" smtClean="0">
                <a:solidFill>
                  <a:srgbClr val="013163"/>
                </a:solidFill>
              </a:rPr>
              <a:t>Водоподготовка в промышленности:</a:t>
            </a:r>
          </a:p>
          <a:p>
            <a:pPr lvl="1"/>
            <a:r>
              <a:rPr lang="ru-RU" dirty="0" smtClean="0">
                <a:solidFill>
                  <a:srgbClr val="013163"/>
                </a:solidFill>
              </a:rPr>
              <a:t>Система охлаждения;</a:t>
            </a:r>
          </a:p>
          <a:p>
            <a:pPr lvl="1"/>
            <a:r>
              <a:rPr lang="ru-RU" dirty="0" smtClean="0">
                <a:solidFill>
                  <a:srgbClr val="013163"/>
                </a:solidFill>
              </a:rPr>
              <a:t>Подготовка питьевой воды;</a:t>
            </a:r>
          </a:p>
          <a:p>
            <a:pPr lvl="1"/>
            <a:r>
              <a:rPr lang="ru-RU" dirty="0" smtClean="0">
                <a:solidFill>
                  <a:srgbClr val="013163"/>
                </a:solidFill>
              </a:rPr>
              <a:t>Водоподготовка для химических и гальванических производств;</a:t>
            </a:r>
          </a:p>
          <a:p>
            <a:pPr lvl="1"/>
            <a:r>
              <a:rPr lang="ru-RU" dirty="0" err="1" smtClean="0">
                <a:solidFill>
                  <a:srgbClr val="013163"/>
                </a:solidFill>
              </a:rPr>
              <a:t>Химподготовка</a:t>
            </a:r>
            <a:r>
              <a:rPr lang="ru-RU" dirty="0" smtClean="0">
                <a:solidFill>
                  <a:srgbClr val="013163"/>
                </a:solidFill>
              </a:rPr>
              <a:t> для котельных;</a:t>
            </a:r>
          </a:p>
          <a:p>
            <a:r>
              <a:rPr lang="ru-RU" dirty="0" smtClean="0">
                <a:solidFill>
                  <a:srgbClr val="013163"/>
                </a:solidFill>
              </a:rPr>
              <a:t>Хозяйственно-питьевое водоснабжение:</a:t>
            </a:r>
          </a:p>
          <a:p>
            <a:pPr lvl="1"/>
            <a:r>
              <a:rPr lang="ru-RU" dirty="0" smtClean="0">
                <a:solidFill>
                  <a:srgbClr val="013163"/>
                </a:solidFill>
              </a:rPr>
              <a:t>Муниципальное водоснабжение;</a:t>
            </a:r>
          </a:p>
          <a:p>
            <a:pPr lvl="1"/>
            <a:r>
              <a:rPr lang="ru-RU" dirty="0" smtClean="0">
                <a:solidFill>
                  <a:srgbClr val="013163"/>
                </a:solidFill>
              </a:rPr>
              <a:t>Объекты социально-бытового назначения;</a:t>
            </a:r>
          </a:p>
          <a:p>
            <a:r>
              <a:rPr lang="ru-RU" dirty="0" smtClean="0">
                <a:solidFill>
                  <a:srgbClr val="013163"/>
                </a:solidFill>
              </a:rPr>
              <a:t>Очистка сточных вод;</a:t>
            </a:r>
          </a:p>
          <a:p>
            <a:r>
              <a:rPr lang="ru-RU" dirty="0" smtClean="0">
                <a:solidFill>
                  <a:srgbClr val="013163"/>
                </a:solidFill>
              </a:rPr>
              <a:t>Индивидуальные системы очистки воды.</a:t>
            </a:r>
          </a:p>
        </p:txBody>
      </p:sp>
    </p:spTree>
    <p:extLst>
      <p:ext uri="{BB962C8B-B14F-4D97-AF65-F5344CB8AC3E}">
        <p14:creationId xmlns:p14="http://schemas.microsoft.com/office/powerpoint/2010/main" val="361688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ru-RU" dirty="0" smtClean="0"/>
              <a:t>Точка старта проекта</a:t>
            </a:r>
            <a:endParaRPr lang="ru-RU" dirty="0"/>
          </a:p>
        </p:txBody>
      </p:sp>
      <p:pic>
        <p:nvPicPr>
          <p:cNvPr id="2" name="Рисунок 1"/>
          <p:cNvPicPr>
            <a:picLocks noGrp="1" noChangeAspect="1"/>
          </p:cNvPicPr>
          <p:nvPr>
            <p:ph type="pic" sz="quarter" idx="37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592" r="16592"/>
          <a:stretch>
            <a:fillRect/>
          </a:stretch>
        </p:blipFill>
        <p:spPr/>
      </p:pic>
      <p:sp>
        <p:nvSpPr>
          <p:cNvPr id="8" name="Текст 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ru-RU" dirty="0" smtClean="0"/>
              <a:t>1С:Управление торговлей ред. 10 – </a:t>
            </a:r>
            <a:r>
              <a:rPr lang="ru-RU" dirty="0"/>
              <a:t>1С:Управление торговлей ред. </a:t>
            </a:r>
            <a:r>
              <a:rPr lang="ru-RU" dirty="0" smtClean="0"/>
              <a:t>11 – 1С:</a:t>
            </a:r>
            <a:r>
              <a:rPr lang="en-US" dirty="0" smtClean="0"/>
              <a:t>ERP c 01.01.2019</a:t>
            </a:r>
          </a:p>
          <a:p>
            <a:r>
              <a:rPr lang="ru-RU" dirty="0" smtClean="0"/>
              <a:t>Отдельно учет в 1С:Бухгалтерии и 1С:ЗУП;</a:t>
            </a:r>
          </a:p>
          <a:p>
            <a:r>
              <a:rPr lang="ru-RU" dirty="0" smtClean="0"/>
              <a:t>В начале 2019 года смена главного бухгалтера;</a:t>
            </a:r>
          </a:p>
          <a:p>
            <a:r>
              <a:rPr lang="ru-RU" dirty="0" smtClean="0"/>
              <a:t>Необходимость автоматизации производства;</a:t>
            </a:r>
          </a:p>
          <a:p>
            <a:r>
              <a:rPr lang="ru-RU" dirty="0" smtClean="0"/>
              <a:t>Необходимость постановки управленческого учета.</a:t>
            </a:r>
          </a:p>
        </p:txBody>
      </p:sp>
    </p:spTree>
    <p:extLst>
      <p:ext uri="{BB962C8B-B14F-4D97-AF65-F5344CB8AC3E}">
        <p14:creationId xmlns:p14="http://schemas.microsoft.com/office/powerpoint/2010/main" val="88403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ru-RU" dirty="0" smtClean="0"/>
              <a:t>Сложности на старте</a:t>
            </a:r>
            <a:endParaRPr lang="ru-RU" dirty="0"/>
          </a:p>
        </p:txBody>
      </p:sp>
      <p:pic>
        <p:nvPicPr>
          <p:cNvPr id="2" name="Рисунок 1"/>
          <p:cNvPicPr>
            <a:picLocks noGrp="1" noChangeAspect="1"/>
          </p:cNvPicPr>
          <p:nvPr>
            <p:ph type="pic" sz="quarter" idx="37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516" r="16516"/>
          <a:stretch>
            <a:fillRect/>
          </a:stretch>
        </p:blipFill>
        <p:spPr/>
      </p:pic>
      <p:sp>
        <p:nvSpPr>
          <p:cNvPr id="8" name="Текст 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ru-RU" dirty="0" smtClean="0"/>
              <a:t>Горячее время по загруженности специалистов;</a:t>
            </a:r>
          </a:p>
          <a:p>
            <a:r>
              <a:rPr lang="ru-RU" dirty="0" smtClean="0"/>
              <a:t>Апгрейд на 1С:УТ 11 и 1С:</a:t>
            </a:r>
            <a:r>
              <a:rPr lang="en-US" dirty="0" smtClean="0"/>
              <a:t>ERP</a:t>
            </a:r>
            <a:r>
              <a:rPr lang="ru-RU" dirty="0" smtClean="0"/>
              <a:t> проводился </a:t>
            </a:r>
            <a:r>
              <a:rPr lang="ru-RU" dirty="0"/>
              <a:t>З</a:t>
            </a:r>
            <a:r>
              <a:rPr lang="ru-RU" dirty="0" smtClean="0"/>
              <a:t>аказчиком без понимания идеологии системы;</a:t>
            </a:r>
          </a:p>
          <a:p>
            <a:r>
              <a:rPr lang="ru-RU" dirty="0" smtClean="0"/>
              <a:t>Уже заведены остатки и ведется учет за 1 квартал 2019;</a:t>
            </a:r>
          </a:p>
          <a:p>
            <a:r>
              <a:rPr lang="ru-RU" dirty="0" smtClean="0"/>
              <a:t>Нужно срочно помочь сдать регламентированную отчетность за 1 квартал 2019;</a:t>
            </a:r>
          </a:p>
          <a:p>
            <a:r>
              <a:rPr lang="ru-RU" dirty="0" smtClean="0"/>
              <a:t>Территориально клиент находится в Москве.</a:t>
            </a:r>
          </a:p>
        </p:txBody>
      </p:sp>
    </p:spTree>
    <p:extLst>
      <p:ext uri="{BB962C8B-B14F-4D97-AF65-F5344CB8AC3E}">
        <p14:creationId xmlns:p14="http://schemas.microsoft.com/office/powerpoint/2010/main" val="122059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ru-RU" dirty="0" smtClean="0"/>
              <a:t>Методологическая поддержка</a:t>
            </a:r>
            <a:endParaRPr lang="ru-RU" dirty="0"/>
          </a:p>
        </p:txBody>
      </p:sp>
      <p:pic>
        <p:nvPicPr>
          <p:cNvPr id="2" name="Рисунок 1"/>
          <p:cNvPicPr>
            <a:picLocks noGrp="1" noChangeAspect="1"/>
          </p:cNvPicPr>
          <p:nvPr>
            <p:ph type="pic" sz="quarter" idx="37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724" y="3826208"/>
            <a:ext cx="2881313" cy="2085311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ru-RU" dirty="0" smtClean="0"/>
              <a:t>Экспресс-моделирование:</a:t>
            </a:r>
          </a:p>
          <a:p>
            <a:pPr lvl="1"/>
            <a:r>
              <a:rPr lang="ru-RU" dirty="0" smtClean="0"/>
              <a:t>Сквозной пример от Заказа до отчетности;</a:t>
            </a:r>
          </a:p>
          <a:p>
            <a:pPr lvl="1"/>
            <a:r>
              <a:rPr lang="ru-RU" dirty="0" smtClean="0"/>
              <a:t>Варианты учета по направлениям деятельности, статьям затрат;</a:t>
            </a:r>
          </a:p>
          <a:p>
            <a:pPr lvl="1"/>
            <a:r>
              <a:rPr lang="ru-RU" dirty="0" smtClean="0"/>
              <a:t>Учет себестоимости Заказа;</a:t>
            </a:r>
          </a:p>
          <a:p>
            <a:pPr lvl="1"/>
            <a:r>
              <a:rPr lang="ru-RU" dirty="0" smtClean="0"/>
              <a:t>Поиск компромисса ведения в одной системе управленческого и регламентированного учета.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24279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ru-RU" dirty="0" smtClean="0"/>
              <a:t>Что предпринято на старте</a:t>
            </a:r>
            <a:endParaRPr lang="ru-RU" dirty="0"/>
          </a:p>
        </p:txBody>
      </p:sp>
      <p:pic>
        <p:nvPicPr>
          <p:cNvPr id="2" name="Рисунок 1"/>
          <p:cNvPicPr>
            <a:picLocks noGrp="1" noChangeAspect="1"/>
          </p:cNvPicPr>
          <p:nvPr>
            <p:ph type="pic" sz="quarter" idx="37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29" r="16629"/>
          <a:stretch>
            <a:fillRect/>
          </a:stretch>
        </p:blipFill>
        <p:spPr/>
      </p:pic>
      <p:sp>
        <p:nvSpPr>
          <p:cNvPr id="8" name="Текст 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ru-RU" dirty="0" smtClean="0"/>
              <a:t>Обучение по производству;</a:t>
            </a:r>
          </a:p>
          <a:p>
            <a:r>
              <a:rPr lang="ru-RU" dirty="0" smtClean="0"/>
              <a:t>Экспресс-моделирование с топами, акцент на НСИ и основной контур оперативного учета;</a:t>
            </a:r>
          </a:p>
          <a:p>
            <a:r>
              <a:rPr lang="ru-RU" dirty="0" smtClean="0"/>
              <a:t>Работа с рисками на постоянной основе;</a:t>
            </a:r>
          </a:p>
          <a:p>
            <a:r>
              <a:rPr lang="ru-RU" dirty="0" smtClean="0"/>
              <a:t>Экспертный подход;</a:t>
            </a:r>
          </a:p>
          <a:p>
            <a:r>
              <a:rPr lang="ru-RU" dirty="0" smtClean="0"/>
              <a:t>Анализ ведения и настройки учета;</a:t>
            </a:r>
          </a:p>
          <a:p>
            <a:r>
              <a:rPr lang="ru-RU" dirty="0" smtClean="0"/>
              <a:t>Статус-конференции по 2 раза в неделю.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37886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ru-RU" dirty="0" smtClean="0"/>
              <a:t>Результаты отчетности </a:t>
            </a:r>
          </a:p>
          <a:p>
            <a:r>
              <a:rPr lang="ru-RU" dirty="0" smtClean="0"/>
              <a:t>1 квартала 2019</a:t>
            </a:r>
            <a:endParaRPr lang="ru-RU" dirty="0"/>
          </a:p>
        </p:txBody>
      </p:sp>
      <p:pic>
        <p:nvPicPr>
          <p:cNvPr id="2" name="Рисунок 1"/>
          <p:cNvPicPr>
            <a:picLocks noGrp="1" noChangeAspect="1"/>
          </p:cNvPicPr>
          <p:nvPr>
            <p:ph type="pic" sz="quarter" idx="37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592" r="16592"/>
          <a:stretch>
            <a:fillRect/>
          </a:stretch>
        </p:blipFill>
        <p:spPr/>
      </p:pic>
      <p:sp>
        <p:nvSpPr>
          <p:cNvPr id="8" name="Текст 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ru-RU" dirty="0" smtClean="0"/>
              <a:t>Анализ систем показал, что Заказчик изначально некорректно их настроил, и это повлияло на обмен.</a:t>
            </a:r>
          </a:p>
          <a:p>
            <a:r>
              <a:rPr lang="ru-RU" dirty="0" smtClean="0"/>
              <a:t>Специалисты исправили ошибки.</a:t>
            </a:r>
          </a:p>
          <a:p>
            <a:r>
              <a:rPr lang="ru-RU" dirty="0" smtClean="0"/>
              <a:t>Отчетность была сдана день в день</a:t>
            </a:r>
            <a:r>
              <a:rPr lang="ru-RU" dirty="0"/>
              <a:t>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45685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ru-RU" dirty="0" smtClean="0"/>
              <a:t>Изменение запроса по проекту</a:t>
            </a:r>
            <a:endParaRPr lang="ru-RU" dirty="0"/>
          </a:p>
        </p:txBody>
      </p:sp>
      <p:pic>
        <p:nvPicPr>
          <p:cNvPr id="2" name="Рисунок 1"/>
          <p:cNvPicPr>
            <a:picLocks noGrp="1" noChangeAspect="1"/>
          </p:cNvPicPr>
          <p:nvPr>
            <p:ph type="pic" sz="quarter" idx="37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29" r="16629"/>
          <a:stretch>
            <a:fillRect/>
          </a:stretch>
        </p:blipFill>
        <p:spPr/>
      </p:pic>
      <p:sp>
        <p:nvSpPr>
          <p:cNvPr id="8" name="Текст 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ru-RU" dirty="0" smtClean="0"/>
              <a:t>Май 2019 – изменения в штате, появился специалист, заинтересованный в 1С:</a:t>
            </a:r>
            <a:r>
              <a:rPr lang="en-US" dirty="0" smtClean="0"/>
              <a:t>ERP</a:t>
            </a:r>
            <a:r>
              <a:rPr lang="ru-RU" dirty="0" smtClean="0"/>
              <a:t> в части регламентированного учета;</a:t>
            </a:r>
          </a:p>
          <a:p>
            <a:r>
              <a:rPr lang="ru-RU" dirty="0" smtClean="0"/>
              <a:t>Перевод бухгалтерского и зарплатного контура в 1С:</a:t>
            </a:r>
            <a:r>
              <a:rPr lang="en-US" dirty="0" smtClean="0"/>
              <a:t>ERP</a:t>
            </a:r>
            <a:r>
              <a:rPr lang="ru-RU" dirty="0" smtClean="0"/>
              <a:t>;</a:t>
            </a:r>
          </a:p>
          <a:p>
            <a:r>
              <a:rPr lang="ru-RU" dirty="0" smtClean="0"/>
              <a:t>Отчетность за 2-3 квартал из 1С:</a:t>
            </a:r>
            <a:r>
              <a:rPr lang="en-US" dirty="0" smtClean="0"/>
              <a:t>ERP</a:t>
            </a:r>
            <a:r>
              <a:rPr lang="ru-RU" dirty="0" smtClean="0"/>
              <a:t>;</a:t>
            </a:r>
          </a:p>
          <a:p>
            <a:r>
              <a:rPr lang="ru-RU" dirty="0" smtClean="0"/>
              <a:t>С 4 квартала Заказчик работает с минимальными обращениями в команду </a:t>
            </a:r>
            <a:r>
              <a:rPr lang="ru-RU" dirty="0"/>
              <a:t>К</a:t>
            </a:r>
            <a:r>
              <a:rPr lang="ru-RU" dirty="0" smtClean="0"/>
              <a:t>онсалтингового направления </a:t>
            </a:r>
            <a:r>
              <a:rPr lang="ru-RU" dirty="0" err="1" smtClean="0"/>
              <a:t>СофтБаланс</a:t>
            </a:r>
            <a:r>
              <a:rPr lang="ru-RU" dirty="0" smtClean="0"/>
              <a:t>, но проводятся статус-конференции по состоянию дел у Заказчика.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55582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офтБаланс">
      <a:dk1>
        <a:srgbClr val="013163"/>
      </a:dk1>
      <a:lt1>
        <a:srgbClr val="FFFFFF"/>
      </a:lt1>
      <a:dk2>
        <a:srgbClr val="0E75BE"/>
      </a:dk2>
      <a:lt2>
        <a:srgbClr val="F0F1F5"/>
      </a:lt2>
      <a:accent1>
        <a:srgbClr val="0E75BE"/>
      </a:accent1>
      <a:accent2>
        <a:srgbClr val="EC1D23"/>
      </a:accent2>
      <a:accent3>
        <a:srgbClr val="F0F1F5"/>
      </a:accent3>
      <a:accent4>
        <a:srgbClr val="5B9AD5"/>
      </a:accent4>
      <a:accent5>
        <a:srgbClr val="013163"/>
      </a:accent5>
      <a:accent6>
        <a:srgbClr val="F0F1F5"/>
      </a:accent6>
      <a:hlink>
        <a:srgbClr val="013163"/>
      </a:hlink>
      <a:folHlink>
        <a:srgbClr val="0E75BE"/>
      </a:folHlink>
    </a:clrScheme>
    <a:fontScheme name="Presentation SB">
      <a:majorFont>
        <a:latin typeface="Roboto"/>
        <a:ea typeface=""/>
        <a:cs typeface=""/>
      </a:majorFont>
      <a:minorFont>
        <a:latin typeface="Robo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СофтБалансбло_шаблон" id="{1EDBC166-912E-A249-8B8E-C042751D601A}" vid="{6E412F95-09A3-8940-A78C-B487CE6960CE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СофтБалансблон_шаблон</Template>
  <TotalTime>5602</TotalTime>
  <Words>581</Words>
  <Application>Microsoft Office PowerPoint</Application>
  <PresentationFormat>Широкоэкранный</PresentationFormat>
  <Paragraphs>106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Tahoma</vt:lpstr>
      <vt:lpstr>Roboto</vt:lpstr>
      <vt:lpstr>Roboto light</vt:lpstr>
      <vt:lpstr>Segoe UI</vt:lpstr>
      <vt:lpstr>Arial</vt:lpstr>
      <vt:lpstr>Wingdings</vt:lpstr>
      <vt:lpstr>Roboto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внимание!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Внедрение 1С ERP в производственной компании ВОДЭКО</dc:title>
  <dc:subject>Внедрение 1С ERP в производственной компании ВОДЭКО</dc:subject>
  <dc:creator>sb-vnedr.ru;СофтБаланс</dc:creator>
  <cp:keywords>внедрение 1с erp</cp:keywords>
  <dc:description/>
  <cp:lastModifiedBy>Пользователь Windows</cp:lastModifiedBy>
  <cp:revision>750</cp:revision>
  <cp:lastPrinted>2019-09-23T09:03:42Z</cp:lastPrinted>
  <dcterms:created xsi:type="dcterms:W3CDTF">2019-10-17T14:24:11Z</dcterms:created>
  <dcterms:modified xsi:type="dcterms:W3CDTF">2020-06-02T15:52:55Z</dcterms:modified>
  <cp:category/>
</cp:coreProperties>
</file>