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81" r:id="rId9"/>
    <p:sldId id="264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66" r:id="rId18"/>
    <p:sldId id="268" r:id="rId19"/>
    <p:sldId id="269" r:id="rId20"/>
    <p:sldId id="273" r:id="rId21"/>
    <p:sldId id="265" r:id="rId22"/>
    <p:sldId id="267" r:id="rId23"/>
    <p:sldId id="270" r:id="rId24"/>
    <p:sldId id="271" r:id="rId25"/>
    <p:sldId id="282" r:id="rId26"/>
    <p:sldId id="272" r:id="rId27"/>
    <p:sldId id="26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93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-1-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-19-6.svg"/><Relationship Id="rId13" Type="http://schemas.openxmlformats.org/officeDocument/2006/relationships/image" Target="../media/image64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9-4.svg"/><Relationship Id="rId11" Type="http://schemas.openxmlformats.org/officeDocument/2006/relationships/image" Target="../media/image-19-9.svg"/><Relationship Id="rId5" Type="http://schemas.openxmlformats.org/officeDocument/2006/relationships/image" Target="../media/image61.png"/><Relationship Id="rId4" Type="http://schemas.openxmlformats.org/officeDocument/2006/relationships/image" Target="../media/image-19-2.svg"/><Relationship Id="rId9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0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0-4.svg"/><Relationship Id="rId11" Type="http://schemas.openxmlformats.org/officeDocument/2006/relationships/image" Target="../media/image-20-9.svg"/><Relationship Id="rId5" Type="http://schemas.openxmlformats.org/officeDocument/2006/relationships/image" Target="../media/image65.png"/><Relationship Id="rId10" Type="http://schemas.openxmlformats.org/officeDocument/2006/relationships/image" Target="../media/image62.png"/><Relationship Id="rId4" Type="http://schemas.openxmlformats.org/officeDocument/2006/relationships/image" Target="../media/image-20-2.svg"/><Relationship Id="rId9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1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1-4.svg"/><Relationship Id="rId11" Type="http://schemas.openxmlformats.org/officeDocument/2006/relationships/image" Target="../media/image-21-9.svg"/><Relationship Id="rId5" Type="http://schemas.openxmlformats.org/officeDocument/2006/relationships/image" Target="../media/image61.png"/><Relationship Id="rId10" Type="http://schemas.openxmlformats.org/officeDocument/2006/relationships/image" Target="../media/image62.png"/><Relationship Id="rId4" Type="http://schemas.openxmlformats.org/officeDocument/2006/relationships/image" Target="../media/image-21-2.svg"/><Relationship Id="rId9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2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2-4.svg"/><Relationship Id="rId11" Type="http://schemas.openxmlformats.org/officeDocument/2006/relationships/image" Target="../media/image-22-9.svg"/><Relationship Id="rId5" Type="http://schemas.openxmlformats.org/officeDocument/2006/relationships/image" Target="../media/image61.png"/><Relationship Id="rId10" Type="http://schemas.openxmlformats.org/officeDocument/2006/relationships/image" Target="../media/image62.png"/><Relationship Id="rId4" Type="http://schemas.openxmlformats.org/officeDocument/2006/relationships/image" Target="../media/image-22-2.svg"/><Relationship Id="rId9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3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3-4.svg"/><Relationship Id="rId11" Type="http://schemas.openxmlformats.org/officeDocument/2006/relationships/image" Target="../media/image-23-9.svg"/><Relationship Id="rId5" Type="http://schemas.openxmlformats.org/officeDocument/2006/relationships/image" Target="../media/image61.png"/><Relationship Id="rId10" Type="http://schemas.openxmlformats.org/officeDocument/2006/relationships/image" Target="../media/image62.png"/><Relationship Id="rId4" Type="http://schemas.openxmlformats.org/officeDocument/2006/relationships/image" Target="../media/image-23-2.svg"/><Relationship Id="rId9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4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4-4.svg"/><Relationship Id="rId11" Type="http://schemas.openxmlformats.org/officeDocument/2006/relationships/image" Target="../media/image-24-9.svg"/><Relationship Id="rId5" Type="http://schemas.openxmlformats.org/officeDocument/2006/relationships/image" Target="../media/image61.png"/><Relationship Id="rId10" Type="http://schemas.openxmlformats.org/officeDocument/2006/relationships/image" Target="../media/image62.png"/><Relationship Id="rId4" Type="http://schemas.openxmlformats.org/officeDocument/2006/relationships/image" Target="../media/image-24-2.svg"/><Relationship Id="rId9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61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5-4.svg"/><Relationship Id="rId11" Type="http://schemas.openxmlformats.org/officeDocument/2006/relationships/image" Target="../media/image-25-9.svg"/><Relationship Id="rId5" Type="http://schemas.openxmlformats.org/officeDocument/2006/relationships/image" Target="../media/image8.png"/><Relationship Id="rId10" Type="http://schemas.openxmlformats.org/officeDocument/2006/relationships/image" Target="../media/image79.png"/><Relationship Id="rId4" Type="http://schemas.openxmlformats.org/officeDocument/2006/relationships/image" Target="../media/image-25-2.svg"/><Relationship Id="rId9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80.png"/><Relationship Id="rId7" Type="http://schemas.openxmlformats.org/officeDocument/2006/relationships/image" Target="../media/image-11-5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-11-9.svg"/><Relationship Id="rId5" Type="http://schemas.openxmlformats.org/officeDocument/2006/relationships/image" Target="../media/image-11-3.svg"/><Relationship Id="rId10" Type="http://schemas.openxmlformats.org/officeDocument/2006/relationships/image" Target="../media/image60.png"/><Relationship Id="rId4" Type="http://schemas.openxmlformats.org/officeDocument/2006/relationships/image" Target="../media/image6.png"/><Relationship Id="rId9" Type="http://schemas.openxmlformats.org/officeDocument/2006/relationships/image" Target="../media/image-11-7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81.png"/><Relationship Id="rId7" Type="http://schemas.openxmlformats.org/officeDocument/2006/relationships/image" Target="../media/image-13-5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-13-9.svg"/><Relationship Id="rId5" Type="http://schemas.openxmlformats.org/officeDocument/2006/relationships/image" Target="../media/image-13-3.svg"/><Relationship Id="rId10" Type="http://schemas.openxmlformats.org/officeDocument/2006/relationships/image" Target="../media/image60.png"/><Relationship Id="rId4" Type="http://schemas.openxmlformats.org/officeDocument/2006/relationships/image" Target="../media/image6.png"/><Relationship Id="rId9" Type="http://schemas.openxmlformats.org/officeDocument/2006/relationships/image" Target="../media/image-13-7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-14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4-4.svg"/><Relationship Id="rId11" Type="http://schemas.openxmlformats.org/officeDocument/2006/relationships/image" Target="../media/image-14-9.svg"/><Relationship Id="rId5" Type="http://schemas.openxmlformats.org/officeDocument/2006/relationships/image" Target="../media/image61.png"/><Relationship Id="rId10" Type="http://schemas.openxmlformats.org/officeDocument/2006/relationships/image" Target="../media/image60.png"/><Relationship Id="rId4" Type="http://schemas.openxmlformats.org/officeDocument/2006/relationships/image" Target="../media/image-14-2.svg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-6.sv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-2-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-2-8.sv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-18-11.svg"/><Relationship Id="rId3" Type="http://schemas.openxmlformats.org/officeDocument/2006/relationships/image" Target="../media/image83.png"/><Relationship Id="rId7" Type="http://schemas.openxmlformats.org/officeDocument/2006/relationships/image" Target="../media/image-18-5.sv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85.png"/><Relationship Id="rId5" Type="http://schemas.openxmlformats.org/officeDocument/2006/relationships/image" Target="../media/image-18-3.svg"/><Relationship Id="rId10" Type="http://schemas.openxmlformats.org/officeDocument/2006/relationships/image" Target="../media/image84.png"/><Relationship Id="rId4" Type="http://schemas.openxmlformats.org/officeDocument/2006/relationships/image" Target="../media/image6.png"/><Relationship Id="rId9" Type="http://schemas.openxmlformats.org/officeDocument/2006/relationships/image" Target="../media/image-18-7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-10-6.svg"/><Relationship Id="rId13" Type="http://schemas.openxmlformats.org/officeDocument/2006/relationships/image" Target="../media/image59.png"/><Relationship Id="rId18" Type="http://schemas.openxmlformats.org/officeDocument/2006/relationships/image" Target="../media/image93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90.png"/><Relationship Id="rId17" Type="http://schemas.openxmlformats.org/officeDocument/2006/relationships/image" Target="../media/image92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-10-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0-4.svg"/><Relationship Id="rId11" Type="http://schemas.openxmlformats.org/officeDocument/2006/relationships/image" Target="../media/image89.png"/><Relationship Id="rId5" Type="http://schemas.openxmlformats.org/officeDocument/2006/relationships/image" Target="../media/image61.png"/><Relationship Id="rId15" Type="http://schemas.openxmlformats.org/officeDocument/2006/relationships/image" Target="../media/image91.png"/><Relationship Id="rId10" Type="http://schemas.openxmlformats.org/officeDocument/2006/relationships/image" Target="../media/image88.png"/><Relationship Id="rId4" Type="http://schemas.openxmlformats.org/officeDocument/2006/relationships/image" Target="../media/image-10-2.svg"/><Relationship Id="rId9" Type="http://schemas.openxmlformats.org/officeDocument/2006/relationships/image" Target="../media/image87.png"/><Relationship Id="rId14" Type="http://schemas.openxmlformats.org/officeDocument/2006/relationships/image" Target="../media/image-10-12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-12-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2-4.svg"/><Relationship Id="rId11" Type="http://schemas.openxmlformats.org/officeDocument/2006/relationships/image" Target="../media/image96.png"/><Relationship Id="rId5" Type="http://schemas.openxmlformats.org/officeDocument/2006/relationships/image" Target="../media/image94.png"/><Relationship Id="rId10" Type="http://schemas.openxmlformats.org/officeDocument/2006/relationships/image" Target="../media/image-12-8.svg"/><Relationship Id="rId4" Type="http://schemas.openxmlformats.org/officeDocument/2006/relationships/image" Target="../media/image-12-2.svg"/><Relationship Id="rId9" Type="http://schemas.openxmlformats.org/officeDocument/2006/relationships/image" Target="../media/image9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98.png"/><Relationship Id="rId12" Type="http://schemas.openxmlformats.org/officeDocument/2006/relationships/image" Target="../media/image-15-10.svg"/><Relationship Id="rId17" Type="http://schemas.openxmlformats.org/officeDocument/2006/relationships/image" Target="../media/image-15-15.sv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5-4.svg"/><Relationship Id="rId11" Type="http://schemas.openxmlformats.org/officeDocument/2006/relationships/image" Target="../media/image101.png"/><Relationship Id="rId5" Type="http://schemas.openxmlformats.org/officeDocument/2006/relationships/image" Target="../media/image24.png"/><Relationship Id="rId15" Type="http://schemas.openxmlformats.org/officeDocument/2006/relationships/image" Target="../media/image103.png"/><Relationship Id="rId10" Type="http://schemas.openxmlformats.org/officeDocument/2006/relationships/image" Target="../media/image-15-8.svg"/><Relationship Id="rId4" Type="http://schemas.openxmlformats.org/officeDocument/2006/relationships/image" Target="../media/image-15-2.svg"/><Relationship Id="rId9" Type="http://schemas.openxmlformats.org/officeDocument/2006/relationships/image" Target="../media/image100.png"/><Relationship Id="rId14" Type="http://schemas.openxmlformats.org/officeDocument/2006/relationships/image" Target="../media/image-15-12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-16-11.svg"/><Relationship Id="rId3" Type="http://schemas.openxmlformats.org/officeDocument/2006/relationships/image" Target="../media/image97.png"/><Relationship Id="rId7" Type="http://schemas.openxmlformats.org/officeDocument/2006/relationships/image" Target="../media/image105.png"/><Relationship Id="rId12" Type="http://schemas.openxmlformats.org/officeDocument/2006/relationships/image" Target="../media/image108.png"/><Relationship Id="rId17" Type="http://schemas.openxmlformats.org/officeDocument/2006/relationships/image" Target="../media/image-16-15.sv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6-4.svg"/><Relationship Id="rId11" Type="http://schemas.openxmlformats.org/officeDocument/2006/relationships/image" Target="../media/image-16-9.svg"/><Relationship Id="rId5" Type="http://schemas.openxmlformats.org/officeDocument/2006/relationships/image" Target="../media/image24.png"/><Relationship Id="rId15" Type="http://schemas.openxmlformats.org/officeDocument/2006/relationships/image" Target="../media/image-16-13.svg"/><Relationship Id="rId10" Type="http://schemas.openxmlformats.org/officeDocument/2006/relationships/image" Target="../media/image107.png"/><Relationship Id="rId4" Type="http://schemas.openxmlformats.org/officeDocument/2006/relationships/image" Target="../media/image-16-2.svg"/><Relationship Id="rId9" Type="http://schemas.openxmlformats.org/officeDocument/2006/relationships/image" Target="../media/image-16-7.svg"/><Relationship Id="rId14" Type="http://schemas.openxmlformats.org/officeDocument/2006/relationships/image" Target="../media/image10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7-6.svg"/><Relationship Id="rId13" Type="http://schemas.openxmlformats.org/officeDocument/2006/relationships/image" Target="../media/image113.png"/><Relationship Id="rId18" Type="http://schemas.openxmlformats.org/officeDocument/2006/relationships/image" Target="../media/image117.png"/><Relationship Id="rId26" Type="http://schemas.openxmlformats.org/officeDocument/2006/relationships/image" Target="../media/image121.png"/><Relationship Id="rId3" Type="http://schemas.openxmlformats.org/officeDocument/2006/relationships/image" Target="../media/image111.png"/><Relationship Id="rId21" Type="http://schemas.openxmlformats.org/officeDocument/2006/relationships/image" Target="../media/image-27-19.svg"/><Relationship Id="rId7" Type="http://schemas.openxmlformats.org/officeDocument/2006/relationships/image" Target="../media/image6.png"/><Relationship Id="rId12" Type="http://schemas.openxmlformats.org/officeDocument/2006/relationships/image" Target="../media/image-27-10.svg"/><Relationship Id="rId17" Type="http://schemas.openxmlformats.org/officeDocument/2006/relationships/image" Target="../media/image-27-15.svg"/><Relationship Id="rId25" Type="http://schemas.openxmlformats.org/officeDocument/2006/relationships/image" Target="../media/image-27-23.sv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16.png"/><Relationship Id="rId20" Type="http://schemas.openxmlformats.org/officeDocument/2006/relationships/image" Target="../media/image118.png"/><Relationship Id="rId29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27-4.svg"/><Relationship Id="rId11" Type="http://schemas.openxmlformats.org/officeDocument/2006/relationships/image" Target="../media/image8.png"/><Relationship Id="rId24" Type="http://schemas.openxmlformats.org/officeDocument/2006/relationships/image" Target="../media/image120.png"/><Relationship Id="rId32" Type="http://schemas.openxmlformats.org/officeDocument/2006/relationships/image" Target="../media/image-27-30.svg"/><Relationship Id="rId5" Type="http://schemas.openxmlformats.org/officeDocument/2006/relationships/image" Target="../media/image112.png"/><Relationship Id="rId15" Type="http://schemas.openxmlformats.org/officeDocument/2006/relationships/image" Target="../media/image115.png"/><Relationship Id="rId23" Type="http://schemas.openxmlformats.org/officeDocument/2006/relationships/image" Target="../media/image-27-21.svg"/><Relationship Id="rId28" Type="http://schemas.openxmlformats.org/officeDocument/2006/relationships/image" Target="../media/image122.png"/><Relationship Id="rId10" Type="http://schemas.openxmlformats.org/officeDocument/2006/relationships/image" Target="../media/image-27-8.svg"/><Relationship Id="rId19" Type="http://schemas.openxmlformats.org/officeDocument/2006/relationships/image" Target="../media/image-27-17.svg"/><Relationship Id="rId31" Type="http://schemas.openxmlformats.org/officeDocument/2006/relationships/image" Target="../media/image124.png"/><Relationship Id="rId4" Type="http://schemas.openxmlformats.org/officeDocument/2006/relationships/image" Target="../media/image-27-2.svg"/><Relationship Id="rId9" Type="http://schemas.openxmlformats.org/officeDocument/2006/relationships/image" Target="../media/image61.png"/><Relationship Id="rId14" Type="http://schemas.openxmlformats.org/officeDocument/2006/relationships/image" Target="../media/image114.png"/><Relationship Id="rId22" Type="http://schemas.openxmlformats.org/officeDocument/2006/relationships/image" Target="../media/image119.png"/><Relationship Id="rId27" Type="http://schemas.openxmlformats.org/officeDocument/2006/relationships/image" Target="../media/image-27-25.svg"/><Relationship Id="rId30" Type="http://schemas.openxmlformats.org/officeDocument/2006/relationships/image" Target="../media/image-27-28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-17-11.svg"/><Relationship Id="rId3" Type="http://schemas.openxmlformats.org/officeDocument/2006/relationships/image" Target="../media/image61.png"/><Relationship Id="rId7" Type="http://schemas.openxmlformats.org/officeDocument/2006/relationships/image" Target="../media/image125.png"/><Relationship Id="rId12" Type="http://schemas.openxmlformats.org/officeDocument/2006/relationships/image" Target="../media/image1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17-4.svg"/><Relationship Id="rId11" Type="http://schemas.openxmlformats.org/officeDocument/2006/relationships/image" Target="../media/image-17-9.svg"/><Relationship Id="rId5" Type="http://schemas.openxmlformats.org/officeDocument/2006/relationships/image" Target="../media/image24.png"/><Relationship Id="rId15" Type="http://schemas.openxmlformats.org/officeDocument/2006/relationships/image" Target="../media/image130.png"/><Relationship Id="rId10" Type="http://schemas.openxmlformats.org/officeDocument/2006/relationships/image" Target="../media/image127.png"/><Relationship Id="rId4" Type="http://schemas.openxmlformats.org/officeDocument/2006/relationships/image" Target="../media/image-17-2.svg"/><Relationship Id="rId9" Type="http://schemas.openxmlformats.org/officeDocument/2006/relationships/image" Target="../media/image-17-7.svg"/><Relationship Id="rId14" Type="http://schemas.openxmlformats.org/officeDocument/2006/relationships/image" Target="../media/image1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-5-2.sv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-3-16.svg"/><Relationship Id="rId26" Type="http://schemas.openxmlformats.org/officeDocument/2006/relationships/image" Target="../media/image-3-24.svg"/><Relationship Id="rId3" Type="http://schemas.openxmlformats.org/officeDocument/2006/relationships/image" Target="../media/image6.png"/><Relationship Id="rId21" Type="http://schemas.openxmlformats.org/officeDocument/2006/relationships/image" Target="../media/image15.png"/><Relationship Id="rId34" Type="http://schemas.openxmlformats.org/officeDocument/2006/relationships/image" Target="../media/image-3-32.svg"/><Relationship Id="rId7" Type="http://schemas.openxmlformats.org/officeDocument/2006/relationships/image" Target="../media/image8.png"/><Relationship Id="rId12" Type="http://schemas.openxmlformats.org/officeDocument/2006/relationships/image" Target="../media/image-3-10.svg"/><Relationship Id="rId17" Type="http://schemas.openxmlformats.org/officeDocument/2006/relationships/image" Target="../media/image13.png"/><Relationship Id="rId25" Type="http://schemas.openxmlformats.org/officeDocument/2006/relationships/image" Target="../media/image17.png"/><Relationship Id="rId3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-3-14.svg"/><Relationship Id="rId20" Type="http://schemas.openxmlformats.org/officeDocument/2006/relationships/image" Target="../media/image-3-18.sv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3-4.svg"/><Relationship Id="rId11" Type="http://schemas.openxmlformats.org/officeDocument/2006/relationships/image" Target="../media/image10.png"/><Relationship Id="rId24" Type="http://schemas.openxmlformats.org/officeDocument/2006/relationships/image" Target="../media/image-3-22.svg"/><Relationship Id="rId32" Type="http://schemas.openxmlformats.org/officeDocument/2006/relationships/image" Target="../media/image-3-30.sv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28" Type="http://schemas.openxmlformats.org/officeDocument/2006/relationships/image" Target="../media/image-3-26.svg"/><Relationship Id="rId36" Type="http://schemas.openxmlformats.org/officeDocument/2006/relationships/image" Target="../media/image-3-34.svg"/><Relationship Id="rId10" Type="http://schemas.openxmlformats.org/officeDocument/2006/relationships/image" Target="../media/image-3-8.svg"/><Relationship Id="rId19" Type="http://schemas.openxmlformats.org/officeDocument/2006/relationships/image" Target="../media/image14.png"/><Relationship Id="rId31" Type="http://schemas.openxmlformats.org/officeDocument/2006/relationships/image" Target="../media/image20.png"/><Relationship Id="rId4" Type="http://schemas.openxmlformats.org/officeDocument/2006/relationships/image" Target="../media/image-3-2.svg"/><Relationship Id="rId9" Type="http://schemas.openxmlformats.org/officeDocument/2006/relationships/image" Target="../media/image9.png"/><Relationship Id="rId14" Type="http://schemas.openxmlformats.org/officeDocument/2006/relationships/image" Target="../media/image-3-12.svg"/><Relationship Id="rId22" Type="http://schemas.openxmlformats.org/officeDocument/2006/relationships/image" Target="../media/image-3-20.svg"/><Relationship Id="rId27" Type="http://schemas.openxmlformats.org/officeDocument/2006/relationships/image" Target="../media/image18.png"/><Relationship Id="rId30" Type="http://schemas.openxmlformats.org/officeDocument/2006/relationships/image" Target="../media/image-3-28.svg"/><Relationship Id="rId35" Type="http://schemas.openxmlformats.org/officeDocument/2006/relationships/image" Target="../media/image22.png"/><Relationship Id="rId8" Type="http://schemas.openxmlformats.org/officeDocument/2006/relationships/image" Target="../media/image-3-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-4-6.svg"/><Relationship Id="rId13" Type="http://schemas.openxmlformats.org/officeDocument/2006/relationships/image" Target="../media/image28.png"/><Relationship Id="rId18" Type="http://schemas.openxmlformats.org/officeDocument/2006/relationships/image" Target="../media/image31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12" Type="http://schemas.openxmlformats.org/officeDocument/2006/relationships/image" Target="../media/image-4-10.sv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-4-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4-4.sv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29.png"/><Relationship Id="rId10" Type="http://schemas.openxmlformats.org/officeDocument/2006/relationships/image" Target="../media/image-4-8.svg"/><Relationship Id="rId4" Type="http://schemas.openxmlformats.org/officeDocument/2006/relationships/image" Target="../media/image-4-2.svg"/><Relationship Id="rId9" Type="http://schemas.openxmlformats.org/officeDocument/2006/relationships/image" Target="../media/image26.png"/><Relationship Id="rId14" Type="http://schemas.openxmlformats.org/officeDocument/2006/relationships/image" Target="../media/image-4-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-6-12.svg"/><Relationship Id="rId1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-6-6.svg"/><Relationship Id="rId12" Type="http://schemas.openxmlformats.org/officeDocument/2006/relationships/image" Target="../media/image33.png"/><Relationship Id="rId17" Type="http://schemas.openxmlformats.org/officeDocument/2006/relationships/image" Target="../media/image-6-16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-6-10.svg"/><Relationship Id="rId5" Type="http://schemas.openxmlformats.org/officeDocument/2006/relationships/image" Target="../media/image-6-4.svg"/><Relationship Id="rId15" Type="http://schemas.openxmlformats.org/officeDocument/2006/relationships/image" Target="../media/image-6-14.svg"/><Relationship Id="rId10" Type="http://schemas.openxmlformats.org/officeDocument/2006/relationships/image" Target="../media/image8.png"/><Relationship Id="rId19" Type="http://schemas.openxmlformats.org/officeDocument/2006/relationships/image" Target="../media/image-6-18.svg"/><Relationship Id="rId4" Type="http://schemas.openxmlformats.org/officeDocument/2006/relationships/image" Target="../media/image-6-2.svg"/><Relationship Id="rId9" Type="http://schemas.openxmlformats.org/officeDocument/2006/relationships/image" Target="../media/image-6-8.sv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-7-6.svg"/><Relationship Id="rId13" Type="http://schemas.openxmlformats.org/officeDocument/2006/relationships/image" Target="../media/image40.png"/><Relationship Id="rId18" Type="http://schemas.openxmlformats.org/officeDocument/2006/relationships/image" Target="../media/image43.png"/><Relationship Id="rId3" Type="http://schemas.openxmlformats.org/officeDocument/2006/relationships/image" Target="../media/image7.png"/><Relationship Id="rId21" Type="http://schemas.openxmlformats.org/officeDocument/2006/relationships/image" Target="../media/image-7-19.svg"/><Relationship Id="rId7" Type="http://schemas.openxmlformats.org/officeDocument/2006/relationships/image" Target="../media/image38.png"/><Relationship Id="rId12" Type="http://schemas.openxmlformats.org/officeDocument/2006/relationships/image" Target="../media/image-7-10.svg"/><Relationship Id="rId17" Type="http://schemas.openxmlformats.org/officeDocument/2006/relationships/image" Target="../media/image-7-15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2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7-4.svg"/><Relationship Id="rId11" Type="http://schemas.openxmlformats.org/officeDocument/2006/relationships/image" Target="../media/image39.png"/><Relationship Id="rId5" Type="http://schemas.openxmlformats.org/officeDocument/2006/relationships/image" Target="../media/image8.png"/><Relationship Id="rId15" Type="http://schemas.openxmlformats.org/officeDocument/2006/relationships/image" Target="../media/image-7-13.svg"/><Relationship Id="rId10" Type="http://schemas.openxmlformats.org/officeDocument/2006/relationships/image" Target="../media/image-7-8.svg"/><Relationship Id="rId19" Type="http://schemas.openxmlformats.org/officeDocument/2006/relationships/image" Target="../media/image-7-17.svg"/><Relationship Id="rId4" Type="http://schemas.openxmlformats.org/officeDocument/2006/relationships/image" Target="../media/image-7-2.svg"/><Relationship Id="rId9" Type="http://schemas.openxmlformats.org/officeDocument/2006/relationships/image" Target="../media/image24.png"/><Relationship Id="rId1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-8-6.svg"/><Relationship Id="rId13" Type="http://schemas.openxmlformats.org/officeDocument/2006/relationships/image" Target="../media/image47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-8-10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8-4.svg"/><Relationship Id="rId5" Type="http://schemas.openxmlformats.org/officeDocument/2006/relationships/image" Target="../media/image7.png"/><Relationship Id="rId10" Type="http://schemas.openxmlformats.org/officeDocument/2006/relationships/image" Target="../media/image46.png"/><Relationship Id="rId4" Type="http://schemas.openxmlformats.org/officeDocument/2006/relationships/image" Target="../media/image-8-2.svg"/><Relationship Id="rId9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-26-6.svg"/><Relationship Id="rId13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image" Target="../media/image6.png"/><Relationship Id="rId12" Type="http://schemas.openxmlformats.org/officeDocument/2006/relationships/image" Target="../media/image-26-10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8.png"/><Relationship Id="rId5" Type="http://schemas.openxmlformats.org/officeDocument/2006/relationships/image" Target="../media/image50.png"/><Relationship Id="rId15" Type="http://schemas.openxmlformats.org/officeDocument/2006/relationships/image" Target="../media/image-26-14.svg"/><Relationship Id="rId10" Type="http://schemas.openxmlformats.org/officeDocument/2006/relationships/image" Target="../media/image-26-8.svg"/><Relationship Id="rId4" Type="http://schemas.openxmlformats.org/officeDocument/2006/relationships/image" Target="../media/image49.png"/><Relationship Id="rId9" Type="http://schemas.openxmlformats.org/officeDocument/2006/relationships/image" Target="../media/image7.png"/><Relationship Id="rId14" Type="http://schemas.openxmlformats.org/officeDocument/2006/relationships/image" Target="../media/image-26-1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-9-6.svg"/><Relationship Id="rId13" Type="http://schemas.openxmlformats.org/officeDocument/2006/relationships/image" Target="../media/image57.png"/><Relationship Id="rId18" Type="http://schemas.openxmlformats.org/officeDocument/2006/relationships/image" Target="../media/image-9-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56.png"/><Relationship Id="rId17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-9-1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-9-4.svg"/><Relationship Id="rId11" Type="http://schemas.openxmlformats.org/officeDocument/2006/relationships/image" Target="../media/image55.png"/><Relationship Id="rId5" Type="http://schemas.openxmlformats.org/officeDocument/2006/relationships/image" Target="../media/image7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-9-2.sv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449050" y="285750"/>
            <a:ext cx="504825" cy="571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352424" y="4629150"/>
            <a:ext cx="10982326" cy="19716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75"/>
              </a:lnSpc>
              <a:buNone/>
            </a:pP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Переход промышленного предприятия с </a:t>
            </a:r>
            <a:r>
              <a:rPr lang="en-US" sz="45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 R</a:t>
            </a:r>
            <a:r>
              <a:rPr lang="ru-RU" sz="45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45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/</a:t>
            </a: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3 в 1С:ERP. </a:t>
            </a:r>
            <a:endParaRPr lang="ru-RU" sz="4500" b="1" dirty="0" smtClean="0">
              <a:solidFill>
                <a:srgbClr val="FFFFFF"/>
              </a:solidFill>
              <a:latin typeface="Arial" panose="020B0604020202020204" pitchFamily="34" charset="0"/>
              <a:ea typeface="Arial Bold" pitchFamily="34" charset="-122"/>
              <a:cs typeface="Arial" panose="020B0604020202020204" pitchFamily="34" charset="0"/>
            </a:endParaRPr>
          </a:p>
          <a:p>
            <a:pPr marL="0" indent="0" algn="l">
              <a:lnSpc>
                <a:spcPts val="5175"/>
              </a:lnSpc>
              <a:buNone/>
            </a:pPr>
            <a:r>
              <a:rPr lang="en-US" sz="45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Что</a:t>
            </a:r>
            <a:r>
              <a:rPr lang="en-US" sz="45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изменилось в нашей жизни?</a:t>
            </a:r>
            <a:endParaRPr lang="en-US" sz="4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10706099" y="6405972"/>
            <a:ext cx="1190625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10706100" y="6172200"/>
            <a:ext cx="1190625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575"/>
              </a:lnSpc>
              <a:buNone/>
            </a:pPr>
            <a:r>
              <a:rPr lang="en-US" sz="1356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135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85875" cy="171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10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30956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Преемственность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89249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Постарались сохранить интерфейс, чтобы сотрудники цехов не заметили разницы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6"/>
          <p:cNvSpPr/>
          <p:nvPr/>
        </p:nvSpPr>
        <p:spPr>
          <a:xfrm>
            <a:off x="2781300" y="1714500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7"/>
          <p:cNvSpPr/>
          <p:nvPr/>
        </p:nvSpPr>
        <p:spPr>
          <a:xfrm>
            <a:off x="8343900" y="1714500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" y="2229231"/>
            <a:ext cx="11393826" cy="39806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66975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09550" y="1647825"/>
            <a:ext cx="11791950" cy="44577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57300" cy="171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4287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11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2505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Одного окна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104108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Максимум функционала и информации в одном месте, не переключаться между справочниками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19100" y="1581150"/>
            <a:ext cx="11363325" cy="46767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28725" cy="171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12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2505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Одного окна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58864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Максимум функционала и информации в одном месте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095375" y="1600200"/>
            <a:ext cx="10001250" cy="47529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13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2505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Одного окна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58864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Максимум функционала и информации в одном месте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066800" y="1647825"/>
            <a:ext cx="10067925" cy="461962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57300" cy="857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14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2505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Одного окна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58864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Максимум функционала и информации в одном месте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28625" y="1628775"/>
            <a:ext cx="11334750" cy="47053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4705350" cy="18288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390525" y="1123950"/>
            <a:ext cx="228600" cy="2571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15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8905875" y="561975"/>
            <a:ext cx="2505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Принцип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Одного окна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876300" y="1123950"/>
            <a:ext cx="58864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Максимум функционала и информации в одном месте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257800" y="742950"/>
            <a:ext cx="2305050" cy="53721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981950" y="742950"/>
            <a:ext cx="2305050" cy="53721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467475" y="285750"/>
            <a:ext cx="2609850" cy="62865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133600" y="2674055"/>
            <a:ext cx="2879132" cy="1313207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573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16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352425" y="1257300"/>
            <a:ext cx="4057650" cy="1066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71"/>
              </a:lnSpc>
              <a:spcAft>
                <a:spcPts val="30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10 видов справочников и 4 документа. Как когда-то писали кастомно в SAP, также вынуждены были написать кастомно в 1С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7650" y="1704975"/>
            <a:ext cx="11696700" cy="4486275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8305800" cy="18288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10639425" y="6581775"/>
            <a:ext cx="1228725" cy="857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17</a:t>
            </a:r>
            <a:endParaRPr lang="en-US" sz="825" dirty="0"/>
          </a:p>
        </p:txBody>
      </p:sp>
      <p:sp>
        <p:nvSpPr>
          <p:cNvPr id="9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4"/>
          <p:cNvSpPr/>
          <p:nvPr/>
        </p:nvSpPr>
        <p:spPr>
          <a:xfrm>
            <a:off x="876300" y="1266825"/>
            <a:ext cx="44577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Протокол расхода компонентов в SAР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5"/>
          <p:cNvSpPr/>
          <p:nvPr/>
        </p:nvSpPr>
        <p:spPr>
          <a:xfrm>
            <a:off x="6981825" y="1266825"/>
            <a:ext cx="42767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Протокол расхода компонентов в 1С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4800" y="1695450"/>
            <a:ext cx="11591925" cy="45148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8305800" cy="18288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1162050" y="1276350"/>
            <a:ext cx="38671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 </a:t>
            </a: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Стандарты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справочника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в SAP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1"/>
          <p:cNvSpPr/>
          <p:nvPr/>
        </p:nvSpPr>
        <p:spPr>
          <a:xfrm>
            <a:off x="7124700" y="1276350"/>
            <a:ext cx="37433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Стандарты</a:t>
            </a:r>
            <a:r>
              <a:rPr lang="ru-RU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справочника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в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2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3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18</a:t>
            </a:r>
            <a:endParaRPr lang="en-US" sz="825" dirty="0"/>
          </a:p>
        </p:txBody>
      </p:sp>
      <p:sp>
        <p:nvSpPr>
          <p:cNvPr id="11" name="Text 4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5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04800" y="1533525"/>
            <a:ext cx="11582400" cy="47148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86200" y="685800"/>
            <a:ext cx="8305800" cy="18288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10639425" y="6581775"/>
            <a:ext cx="1228725" cy="857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19</a:t>
            </a:r>
            <a:endParaRPr lang="en-US" sz="825" dirty="0"/>
          </a:p>
        </p:txBody>
      </p:sp>
      <p:sp>
        <p:nvSpPr>
          <p:cNvPr id="9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3"/>
          <p:cNvSpPr/>
          <p:nvPr/>
        </p:nvSpPr>
        <p:spPr>
          <a:xfrm>
            <a:off x="1657350" y="1114425"/>
            <a:ext cx="28860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Протокол наладки в SAP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4"/>
          <p:cNvSpPr/>
          <p:nvPr/>
        </p:nvSpPr>
        <p:spPr>
          <a:xfrm>
            <a:off x="7391400" y="1114425"/>
            <a:ext cx="27146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Протокол наладки в 1С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5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09925" y="1352550"/>
            <a:ext cx="2724150" cy="27241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67425" y="1352550"/>
            <a:ext cx="2724150" cy="309562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2425" y="1352550"/>
            <a:ext cx="2724150" cy="3295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924925" y="1352550"/>
            <a:ext cx="2724150" cy="3295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sp>
        <p:nvSpPr>
          <p:cNvPr id="9" name="Text 0"/>
          <p:cNvSpPr/>
          <p:nvPr/>
        </p:nvSpPr>
        <p:spPr>
          <a:xfrm>
            <a:off x="352425" y="409575"/>
            <a:ext cx="9020175" cy="704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 – одна из ведущих международных компаний, производящих декор.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1"/>
          <p:cNvSpPr/>
          <p:nvPr/>
        </p:nvSpPr>
        <p:spPr>
          <a:xfrm>
            <a:off x="3209925" y="4248150"/>
            <a:ext cx="1733550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575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Декоративная</a:t>
            </a:r>
            <a:r>
              <a:rPr lang="en-US" sz="135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бумага</a:t>
            </a:r>
            <a:endParaRPr lang="en-US" sz="1350" dirty="0"/>
          </a:p>
        </p:txBody>
      </p:sp>
      <p:sp>
        <p:nvSpPr>
          <p:cNvPr id="11" name="Text 2"/>
          <p:cNvSpPr/>
          <p:nvPr/>
        </p:nvSpPr>
        <p:spPr>
          <a:xfrm>
            <a:off x="6067425" y="4248150"/>
            <a:ext cx="2400300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575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Облицовочная плёнка XELIO 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3"/>
          <p:cNvSpPr/>
          <p:nvPr/>
        </p:nvSpPr>
        <p:spPr>
          <a:xfrm>
            <a:off x="352425" y="4248150"/>
            <a:ext cx="2362200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575"/>
              </a:lnSpc>
            </a:pPr>
            <a:r>
              <a:rPr lang="en-US" sz="1350" dirty="0" err="1" smtClean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Меламиновые</a:t>
            </a:r>
            <a:r>
              <a:rPr lang="en-US" sz="1350" dirty="0" smtClean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r>
              <a:rPr lang="en-US" sz="135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пленки для ДСП </a:t>
            </a:r>
            <a:r>
              <a:rPr lang="en-US" sz="1350" dirty="0" smtClean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и</a:t>
            </a:r>
            <a:r>
              <a:rPr lang="ru-RU" sz="1350" dirty="0" smtClean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</a:t>
            </a:r>
            <a:r>
              <a:rPr lang="en-US" sz="135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МДФ</a:t>
            </a:r>
            <a:endParaRPr lang="en-US" sz="1350" dirty="0"/>
          </a:p>
        </p:txBody>
      </p:sp>
      <p:sp>
        <p:nvSpPr>
          <p:cNvPr id="13" name="Text 4"/>
          <p:cNvSpPr/>
          <p:nvPr/>
        </p:nvSpPr>
        <p:spPr>
          <a:xfrm>
            <a:off x="8924925" y="4248150"/>
            <a:ext cx="2400300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575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Водоотталкивающая пленка на </a:t>
            </a: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основе</a:t>
            </a:r>
            <a:r>
              <a:rPr lang="en-US" sz="1350" dirty="0">
                <a:solidFill>
                  <a:srgbClr val="000000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 полипропилена</a:t>
            </a:r>
            <a:endParaRPr lang="en-US" sz="1350" dirty="0"/>
          </a:p>
        </p:txBody>
      </p:sp>
      <p:sp>
        <p:nvSpPr>
          <p:cNvPr id="14" name="Text 5"/>
          <p:cNvSpPr/>
          <p:nvPr/>
        </p:nvSpPr>
        <p:spPr>
          <a:xfrm>
            <a:off x="10639425" y="6581775"/>
            <a:ext cx="1228725" cy="857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A TOPPAN COMPANY</a:t>
            </a:r>
            <a:endParaRPr lang="en-US" sz="825" dirty="0"/>
          </a:p>
        </p:txBody>
      </p:sp>
      <p:sp>
        <p:nvSpPr>
          <p:cNvPr id="15" name="Text 6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</a:t>
            </a:r>
            <a:endParaRPr lang="en-US" sz="825" dirty="0"/>
          </a:p>
        </p:txBody>
      </p:sp>
      <p:sp>
        <p:nvSpPr>
          <p:cNvPr id="16" name="Text 7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INTERPRINT.COM</a:t>
            </a:r>
            <a:endParaRPr lang="en-US" sz="82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48125" y="1752600"/>
            <a:ext cx="6143625" cy="51054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485900" y="1752600"/>
            <a:ext cx="6143625" cy="51054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2705100" y="1247775"/>
            <a:ext cx="6543675" cy="5610225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886200" y="685800"/>
            <a:ext cx="4181475" cy="18288"/>
          </a:xfrm>
          <a:prstGeom prst="rect">
            <a:avLst/>
          </a:prstGeom>
        </p:spPr>
      </p:pic>
      <p:sp>
        <p:nvSpPr>
          <p:cNvPr id="9" name="Text 0"/>
          <p:cNvSpPr/>
          <p:nvPr/>
        </p:nvSpPr>
        <p:spPr>
          <a:xfrm>
            <a:off x="8324850" y="552450"/>
            <a:ext cx="35337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Пример кастомного справочника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1"/>
          <p:cNvSpPr/>
          <p:nvPr/>
        </p:nvSpPr>
        <p:spPr>
          <a:xfrm>
            <a:off x="10639425" y="6581775"/>
            <a:ext cx="12192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2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20</a:t>
            </a:r>
            <a:endParaRPr lang="en-US" sz="825" dirty="0"/>
          </a:p>
        </p:txBody>
      </p:sp>
      <p:sp>
        <p:nvSpPr>
          <p:cNvPr id="12" name="Text 3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4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152650" y="2791411"/>
            <a:ext cx="263407" cy="219506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152650" y="3384082"/>
            <a:ext cx="263407" cy="296335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410450" y="2791411"/>
            <a:ext cx="263407" cy="219506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7410450" y="3384082"/>
            <a:ext cx="263407" cy="29633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114425" y="1257300"/>
            <a:ext cx="9963150" cy="471487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=""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152650" y="685800"/>
            <a:ext cx="10039350" cy="18288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>
            <a:off x="6981825" y="4057650"/>
            <a:ext cx="3381375" cy="1724025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8"/>
          <a:srcRect/>
          <a:stretch/>
        </p:blipFill>
        <p:spPr>
          <a:xfrm>
            <a:off x="2286000" y="3895725"/>
            <a:ext cx="1885950" cy="1885950"/>
          </a:xfrm>
          <a:prstGeom prst="rect">
            <a:avLst/>
          </a:prstGeom>
        </p:spPr>
      </p:pic>
      <p:sp>
        <p:nvSpPr>
          <p:cNvPr id="13" name="Text 0"/>
          <p:cNvSpPr/>
          <p:nvPr/>
        </p:nvSpPr>
        <p:spPr>
          <a:xfrm>
            <a:off x="10639425" y="6581775"/>
            <a:ext cx="12573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21</a:t>
            </a:r>
            <a:endParaRPr lang="en-US" sz="825" dirty="0"/>
          </a:p>
        </p:txBody>
      </p:sp>
      <p:sp>
        <p:nvSpPr>
          <p:cNvPr id="15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3"/>
          <p:cNvSpPr/>
          <p:nvPr/>
        </p:nvSpPr>
        <p:spPr>
          <a:xfrm>
            <a:off x="3009900" y="1905000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4"/>
          <p:cNvSpPr/>
          <p:nvPr/>
        </p:nvSpPr>
        <p:spPr>
          <a:xfrm>
            <a:off x="7762875" y="1905000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5"/>
          <p:cNvSpPr/>
          <p:nvPr/>
        </p:nvSpPr>
        <p:spPr>
          <a:xfrm>
            <a:off x="2624589" y="2758483"/>
            <a:ext cx="819150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025"/>
              </a:lnSpc>
              <a:buNone/>
            </a:pPr>
            <a:r>
              <a:rPr lang="en-US" sz="1728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Ордера</a:t>
            </a:r>
            <a:endParaRPr lang="en-US" sz="172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6"/>
          <p:cNvSpPr/>
          <p:nvPr/>
        </p:nvSpPr>
        <p:spPr>
          <a:xfrm>
            <a:off x="2624589" y="3406034"/>
            <a:ext cx="2133600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025"/>
              </a:lnSpc>
              <a:buNone/>
            </a:pPr>
            <a:r>
              <a:rPr lang="en-US" sz="1728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Статусы документов</a:t>
            </a:r>
            <a:endParaRPr lang="en-US" sz="172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7"/>
          <p:cNvSpPr/>
          <p:nvPr/>
        </p:nvSpPr>
        <p:spPr>
          <a:xfrm>
            <a:off x="7882389" y="2758483"/>
            <a:ext cx="819150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025"/>
              </a:lnSpc>
              <a:buNone/>
            </a:pPr>
            <a:r>
              <a:rPr lang="en-US" sz="1728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Ордера</a:t>
            </a:r>
            <a:endParaRPr lang="en-US" sz="172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8"/>
          <p:cNvSpPr/>
          <p:nvPr/>
        </p:nvSpPr>
        <p:spPr>
          <a:xfrm>
            <a:off x="7882389" y="3406034"/>
            <a:ext cx="1809750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025"/>
              </a:lnSpc>
              <a:buNone/>
            </a:pPr>
            <a:r>
              <a:rPr lang="en-US" sz="1728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Заказы и статусы</a:t>
            </a:r>
            <a:endParaRPr lang="en-US" sz="172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9"/>
          <p:cNvSpPr/>
          <p:nvPr/>
        </p:nvSpPr>
        <p:spPr>
          <a:xfrm>
            <a:off x="304800" y="381000"/>
            <a:ext cx="1447800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Склад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0839450" y="6572250"/>
            <a:ext cx="118110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771775" y="685800"/>
            <a:ext cx="9420225" cy="18288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914525" y="2286000"/>
            <a:ext cx="8372475" cy="4572000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22</a:t>
            </a:r>
            <a:endParaRPr lang="en-US" sz="825" dirty="0"/>
          </a:p>
        </p:txBody>
      </p:sp>
      <p:sp>
        <p:nvSpPr>
          <p:cNvPr id="8" name="Text 1"/>
          <p:cNvSpPr/>
          <p:nvPr/>
        </p:nvSpPr>
        <p:spPr>
          <a:xfrm>
            <a:off x="108394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2"/>
          <p:cNvSpPr/>
          <p:nvPr/>
        </p:nvSpPr>
        <p:spPr>
          <a:xfrm>
            <a:off x="304800" y="381000"/>
            <a:ext cx="20859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Продажи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3"/>
          <p:cNvSpPr/>
          <p:nvPr/>
        </p:nvSpPr>
        <p:spPr>
          <a:xfrm>
            <a:off x="2847975" y="1104900"/>
            <a:ext cx="4953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SAР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4"/>
          <p:cNvSpPr/>
          <p:nvPr/>
        </p:nvSpPr>
        <p:spPr>
          <a:xfrm>
            <a:off x="8686800" y="1104900"/>
            <a:ext cx="8763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5"/>
          <p:cNvSpPr/>
          <p:nvPr/>
        </p:nvSpPr>
        <p:spPr>
          <a:xfrm>
            <a:off x="1085850" y="1514475"/>
            <a:ext cx="39052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Вероятность ошибиться номенклатурой
минимальна, базовый функционал SAP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6"/>
          <p:cNvSpPr/>
          <p:nvPr/>
        </p:nvSpPr>
        <p:spPr>
          <a:xfrm>
            <a:off x="6867525" y="1514475"/>
            <a:ext cx="392430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Была внедрена доработка, отсутствующая в базовом функционале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800350" y="2105025"/>
            <a:ext cx="733425" cy="7334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848600" y="2143125"/>
            <a:ext cx="2181225" cy="628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67175" y="2349205"/>
            <a:ext cx="3467100" cy="140289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398544" y="5313285"/>
            <a:ext cx="3720503" cy="6866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072953" y="5313285"/>
            <a:ext cx="3720503" cy="6866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5115162" y="4067175"/>
            <a:ext cx="1967945" cy="1530772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428625" y="1390650"/>
            <a:ext cx="11334750" cy="2438400"/>
          </a:xfrm>
          <a:prstGeom prst="rect">
            <a:avLst/>
          </a:prstGeom>
        </p:spPr>
      </p:pic>
      <p:sp>
        <p:nvSpPr>
          <p:cNvPr id="11" name="Text 0"/>
          <p:cNvSpPr/>
          <p:nvPr/>
        </p:nvSpPr>
        <p:spPr>
          <a:xfrm>
            <a:off x="10639425" y="6581775"/>
            <a:ext cx="12573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23</a:t>
            </a:r>
            <a:endParaRPr lang="en-US" sz="825" dirty="0"/>
          </a:p>
        </p:txBody>
      </p:sp>
      <p:sp>
        <p:nvSpPr>
          <p:cNvPr id="13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3"/>
          <p:cNvSpPr/>
          <p:nvPr/>
        </p:nvSpPr>
        <p:spPr>
          <a:xfrm>
            <a:off x="2895600" y="1571625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4"/>
          <p:cNvSpPr/>
          <p:nvPr/>
        </p:nvSpPr>
        <p:spPr>
          <a:xfrm>
            <a:off x="8401050" y="1571625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5"/>
          <p:cNvSpPr/>
          <p:nvPr/>
        </p:nvSpPr>
        <p:spPr>
          <a:xfrm>
            <a:off x="1176218" y="3133725"/>
            <a:ext cx="3981687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725"/>
              </a:lnSpc>
            </a:pP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Данные </a:t>
            </a:r>
            <a:r>
              <a:rPr lang="ru-RU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выгружались из SAP и собирались в </a:t>
            </a:r>
            <a:r>
              <a:rPr lang="ru-RU" sz="1500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Excel</a:t>
            </a:r>
            <a:r>
              <a:rPr lang="ru-RU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в требуемый вид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6"/>
          <p:cNvSpPr/>
          <p:nvPr/>
        </p:nvSpPr>
        <p:spPr>
          <a:xfrm>
            <a:off x="6867525" y="3133725"/>
            <a:ext cx="419100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725"/>
              </a:lnSpc>
              <a:buNone/>
            </a:pP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Получаем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оборотно-сальдовую ведомость одной кнопкой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7"/>
          <p:cNvSpPr/>
          <p:nvPr/>
        </p:nvSpPr>
        <p:spPr>
          <a:xfrm>
            <a:off x="7753350" y="2396402"/>
            <a:ext cx="2400300" cy="2571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050"/>
              </a:lnSpc>
              <a:buNone/>
            </a:pPr>
            <a:r>
              <a:rPr lang="ru-RU" sz="750" b="1" kern="0" spc="94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СФОРМИРОВАТЬ ВЕДОМОСТЬ</a:t>
            </a:r>
            <a:endParaRPr lang="en-US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8"/>
          <p:cNvSpPr/>
          <p:nvPr/>
        </p:nvSpPr>
        <p:spPr>
          <a:xfrm>
            <a:off x="4400550" y="6210300"/>
            <a:ext cx="3407355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75"/>
              </a:lnSpc>
              <a:buNone/>
            </a:pPr>
            <a:r>
              <a:rPr lang="en-US" sz="139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Бухгалтерия и казначейство вошла в конутр единой ИС</a:t>
            </a:r>
            <a:endParaRPr lang="en-US" sz="139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9"/>
          <p:cNvSpPr/>
          <p:nvPr/>
        </p:nvSpPr>
        <p:spPr>
          <a:xfrm>
            <a:off x="5105400" y="5311778"/>
            <a:ext cx="1986995" cy="2861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879"/>
              </a:lnSpc>
              <a:buNone/>
            </a:pPr>
            <a:r>
              <a:rPr lang="en-US" sz="1332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1С:Бухгалтерия</a:t>
            </a:r>
            <a:endParaRPr lang="en-US" sz="133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10"/>
          <p:cNvSpPr/>
          <p:nvPr/>
        </p:nvSpPr>
        <p:spPr>
          <a:xfrm>
            <a:off x="5553075" y="4067175"/>
            <a:ext cx="1104900" cy="4191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235"/>
              </a:lnSpc>
              <a:buNone/>
            </a:pPr>
            <a:r>
              <a:rPr lang="en-US" sz="2293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29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11"/>
          <p:cNvSpPr/>
          <p:nvPr/>
        </p:nvSpPr>
        <p:spPr>
          <a:xfrm>
            <a:off x="2886075" y="219075"/>
            <a:ext cx="6438900" cy="1047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Регламентированный учет: от «колекни» к кнопке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590925" y="2838450"/>
            <a:ext cx="733425" cy="7334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28625" y="1981200"/>
            <a:ext cx="11334750" cy="19240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076575" y="3114675"/>
            <a:ext cx="200025" cy="200025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075515" y="2876550"/>
            <a:ext cx="659095" cy="659095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344025" y="2876550"/>
            <a:ext cx="659095" cy="65909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162175" y="4552950"/>
            <a:ext cx="7858125" cy="1000125"/>
          </a:xfrm>
          <a:prstGeom prst="rect">
            <a:avLst/>
          </a:prstGeom>
        </p:spPr>
      </p:pic>
      <p:sp>
        <p:nvSpPr>
          <p:cNvPr id="10" name="Text 0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24</a:t>
            </a:r>
            <a:endParaRPr lang="en-US" sz="825" dirty="0"/>
          </a:p>
        </p:txBody>
      </p:sp>
      <p:sp>
        <p:nvSpPr>
          <p:cNvPr id="12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3"/>
          <p:cNvSpPr/>
          <p:nvPr/>
        </p:nvSpPr>
        <p:spPr>
          <a:xfrm>
            <a:off x="2895600" y="2305050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4"/>
          <p:cNvSpPr/>
          <p:nvPr/>
        </p:nvSpPr>
        <p:spPr>
          <a:xfrm>
            <a:off x="8401050" y="2305050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5"/>
          <p:cNvSpPr/>
          <p:nvPr/>
        </p:nvSpPr>
        <p:spPr>
          <a:xfrm>
            <a:off x="8267700" y="3048000"/>
            <a:ext cx="7810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49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Только</a:t>
            </a:r>
            <a:endParaRPr lang="en-US" sz="184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6"/>
          <p:cNvSpPr/>
          <p:nvPr/>
        </p:nvSpPr>
        <p:spPr>
          <a:xfrm>
            <a:off x="2198547" y="3043517"/>
            <a:ext cx="438150" cy="323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214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ИС</a:t>
            </a:r>
            <a:endParaRPr lang="en-US" sz="22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7"/>
          <p:cNvSpPr/>
          <p:nvPr/>
        </p:nvSpPr>
        <p:spPr>
          <a:xfrm>
            <a:off x="9467055" y="3043517"/>
            <a:ext cx="438150" cy="323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214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ИС</a:t>
            </a:r>
            <a:endParaRPr lang="en-US" sz="22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8"/>
          <p:cNvSpPr/>
          <p:nvPr/>
        </p:nvSpPr>
        <p:spPr>
          <a:xfrm>
            <a:off x="2314575" y="371475"/>
            <a:ext cx="7572375" cy="1047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МСФО: </a:t>
            </a:r>
            <a:r>
              <a:rPr lang="en-US" sz="3600" b="1" dirty="0" err="1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преемственность</a:t>
            </a:r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ко</a:t>
            </a:r>
            <a:r>
              <a:rPr lang="ru-RU" sz="36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р</a:t>
            </a:r>
            <a:r>
              <a:rPr lang="en-US" sz="36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поративным</a:t>
            </a:r>
            <a:r>
              <a:rPr lang="en-US" sz="36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стандартам 1:1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9"/>
          <p:cNvSpPr/>
          <p:nvPr/>
        </p:nvSpPr>
        <p:spPr>
          <a:xfrm>
            <a:off x="2734610" y="4791075"/>
            <a:ext cx="65913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Большой объем часов на разработку, 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пришлось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настраивать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даже те счета, по которым не было оборотов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276850" y="1695450"/>
            <a:ext cx="6477000" cy="44386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42950" y="1695450"/>
            <a:ext cx="6477000" cy="4438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2262755" y="3584414"/>
            <a:ext cx="300368" cy="300367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2341801" y="4019159"/>
            <a:ext cx="300368" cy="300367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3519557" y="4469718"/>
            <a:ext cx="300368" cy="300367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677832" y="3734609"/>
            <a:ext cx="845772" cy="15813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1780589" y="4177252"/>
            <a:ext cx="845772" cy="15813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=""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2950441" y="4627801"/>
            <a:ext cx="845772" cy="15813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=""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1100810" y="5102061"/>
            <a:ext cx="2592642" cy="15813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=""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1100810" y="5339200"/>
            <a:ext cx="2055144" cy="15813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=""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1057275" y="2645494"/>
            <a:ext cx="208970" cy="208973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28"/>
          <a:srcRect/>
          <a:stretch/>
        </p:blipFill>
        <p:spPr>
          <a:xfrm>
            <a:off x="5415388" y="2009775"/>
            <a:ext cx="6209447" cy="3927844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=""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4457700" y="3714750"/>
            <a:ext cx="685800" cy="790575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=""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4047458" y="2625151"/>
            <a:ext cx="274679" cy="2969772"/>
          </a:xfrm>
          <a:prstGeom prst="rect">
            <a:avLst/>
          </a:prstGeom>
        </p:spPr>
      </p:pic>
      <p:sp>
        <p:nvSpPr>
          <p:cNvPr id="19" name="Text 0"/>
          <p:cNvSpPr/>
          <p:nvPr/>
        </p:nvSpPr>
        <p:spPr>
          <a:xfrm>
            <a:off x="10639425" y="6581775"/>
            <a:ext cx="1381125" cy="171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25</a:t>
            </a:r>
            <a:endParaRPr lang="en-US" sz="825" dirty="0"/>
          </a:p>
        </p:txBody>
      </p:sp>
      <p:sp>
        <p:nvSpPr>
          <p:cNvPr id="21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3"/>
          <p:cNvSpPr/>
          <p:nvPr/>
        </p:nvSpPr>
        <p:spPr>
          <a:xfrm>
            <a:off x="1152525" y="371475"/>
            <a:ext cx="9896475" cy="1047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Информационная система предприятия после перехода с SAP на 1C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4"/>
          <p:cNvSpPr/>
          <p:nvPr/>
        </p:nvSpPr>
        <p:spPr>
          <a:xfrm>
            <a:off x="1485900" y="2619375"/>
            <a:ext cx="1905000" cy="2571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025"/>
              </a:lnSpc>
              <a:buNone/>
            </a:pPr>
            <a:r>
              <a:rPr lang="en-US" sz="178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1C:Бухгалтерия</a:t>
            </a:r>
            <a:endParaRPr lang="en-US" sz="17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5"/>
          <p:cNvSpPr/>
          <p:nvPr/>
        </p:nvSpPr>
        <p:spPr>
          <a:xfrm>
            <a:off x="1100810" y="3616040"/>
            <a:ext cx="1123950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875"/>
              </a:lnSpc>
              <a:buNone/>
            </a:pPr>
            <a:r>
              <a:rPr lang="en-US" sz="1616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РСБУ Excel</a:t>
            </a:r>
            <a:endParaRPr lang="en-US" sz="16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6"/>
          <p:cNvSpPr/>
          <p:nvPr/>
        </p:nvSpPr>
        <p:spPr>
          <a:xfrm>
            <a:off x="1100810" y="4058682"/>
            <a:ext cx="1219200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875"/>
              </a:lnSpc>
              <a:buNone/>
            </a:pPr>
            <a:r>
              <a:rPr lang="en-US" sz="1616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МСФО Excel</a:t>
            </a:r>
            <a:endParaRPr lang="en-US" sz="16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7"/>
          <p:cNvSpPr/>
          <p:nvPr/>
        </p:nvSpPr>
        <p:spPr>
          <a:xfrm>
            <a:off x="1100810" y="4501335"/>
            <a:ext cx="2419350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875"/>
              </a:lnSpc>
              <a:buNone/>
            </a:pPr>
            <a:r>
              <a:rPr lang="en-US" sz="1616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Оперативный учет  Excel</a:t>
            </a:r>
            <a:endParaRPr lang="en-US" sz="16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8"/>
          <p:cNvSpPr/>
          <p:nvPr/>
        </p:nvSpPr>
        <p:spPr>
          <a:xfrm>
            <a:off x="1100810" y="4975594"/>
            <a:ext cx="283301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875"/>
              </a:lnSpc>
            </a:pPr>
            <a:r>
              <a:rPr lang="ru-RU" sz="16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Выгрузка 10% данных по текущему периоду из SAP</a:t>
            </a:r>
            <a:endParaRPr lang="en-US" sz="16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9"/>
          <p:cNvSpPr/>
          <p:nvPr/>
        </p:nvSpPr>
        <p:spPr>
          <a:xfrm>
            <a:off x="1514475" y="2972684"/>
            <a:ext cx="184785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335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Бюджетирование Excel</a:t>
            </a:r>
            <a:endParaRPr lang="en-US" sz="133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10"/>
          <p:cNvSpPr/>
          <p:nvPr/>
        </p:nvSpPr>
        <p:spPr>
          <a:xfrm>
            <a:off x="8181975" y="4117656"/>
            <a:ext cx="1157318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Производство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11"/>
          <p:cNvSpPr/>
          <p:nvPr/>
        </p:nvSpPr>
        <p:spPr>
          <a:xfrm>
            <a:off x="6372225" y="4150807"/>
            <a:ext cx="6000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Закупки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12"/>
          <p:cNvSpPr/>
          <p:nvPr/>
        </p:nvSpPr>
        <p:spPr>
          <a:xfrm>
            <a:off x="7515225" y="5266525"/>
            <a:ext cx="5143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МСФО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13"/>
          <p:cNvSpPr/>
          <p:nvPr/>
        </p:nvSpPr>
        <p:spPr>
          <a:xfrm>
            <a:off x="9639300" y="3035061"/>
            <a:ext cx="4857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Склад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14"/>
          <p:cNvSpPr/>
          <p:nvPr/>
        </p:nvSpPr>
        <p:spPr>
          <a:xfrm>
            <a:off x="7439025" y="3035061"/>
            <a:ext cx="676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Продажи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15"/>
          <p:cNvSpPr/>
          <p:nvPr/>
        </p:nvSpPr>
        <p:spPr>
          <a:xfrm>
            <a:off x="9591675" y="5266525"/>
            <a:ext cx="5810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Регучет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16"/>
          <p:cNvSpPr/>
          <p:nvPr/>
        </p:nvSpPr>
        <p:spPr>
          <a:xfrm>
            <a:off x="10706100" y="4150816"/>
            <a:ext cx="38100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425"/>
              </a:lnSpc>
              <a:buNone/>
            </a:pPr>
            <a:r>
              <a:rPr lang="en-US" sz="1218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CRM</a:t>
            </a:r>
            <a:endParaRPr lang="en-US" sz="121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17"/>
          <p:cNvSpPr/>
          <p:nvPr/>
        </p:nvSpPr>
        <p:spPr>
          <a:xfrm>
            <a:off x="7924800" y="2009775"/>
            <a:ext cx="123825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 smtClean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1C:ERP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18"/>
          <p:cNvSpPr/>
          <p:nvPr/>
        </p:nvSpPr>
        <p:spPr>
          <a:xfrm>
            <a:off x="1009650" y="1952625"/>
            <a:ext cx="29432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Вошли в общий контур ИС: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7650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915150" y="1781175"/>
            <a:ext cx="4857750" cy="35909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2425" y="2440725"/>
            <a:ext cx="256448" cy="256449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52425" y="4887664"/>
            <a:ext cx="256448" cy="256449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52425" y="1799611"/>
            <a:ext cx="256448" cy="256449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373796" y="3103225"/>
            <a:ext cx="256448" cy="256449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373796" y="4011476"/>
            <a:ext cx="256448" cy="256449"/>
          </a:xfrm>
          <a:prstGeom prst="rect">
            <a:avLst/>
          </a:prstGeom>
        </p:spPr>
      </p:pic>
      <p:sp>
        <p:nvSpPr>
          <p:cNvPr id="10" name="Text 0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1"/>
          <p:cNvSpPr/>
          <p:nvPr/>
        </p:nvSpPr>
        <p:spPr>
          <a:xfrm>
            <a:off x="11896725" y="6581775"/>
            <a:ext cx="1524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26</a:t>
            </a:r>
            <a:endParaRPr lang="en-US" sz="825" dirty="0"/>
          </a:p>
        </p:txBody>
      </p:sp>
      <p:sp>
        <p:nvSpPr>
          <p:cNvPr id="12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3"/>
          <p:cNvSpPr/>
          <p:nvPr/>
        </p:nvSpPr>
        <p:spPr>
          <a:xfrm>
            <a:off x="352425" y="533400"/>
            <a:ext cx="9210675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75"/>
              </a:lnSpc>
              <a:buNone/>
            </a:pP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Основные принципы перехода: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4"/>
          <p:cNvSpPr/>
          <p:nvPr/>
        </p:nvSpPr>
        <p:spPr>
          <a:xfrm>
            <a:off x="1046971" y="2451413"/>
            <a:ext cx="4154268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50"/>
              </a:lnSpc>
              <a:buNone/>
            </a:pP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Принцип одного окна</a:t>
            </a:r>
            <a:endParaRPr lang="en-US" sz="168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5"/>
          <p:cNvSpPr/>
          <p:nvPr/>
        </p:nvSpPr>
        <p:spPr>
          <a:xfrm>
            <a:off x="1047749" y="3105150"/>
            <a:ext cx="5581651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950"/>
              </a:lnSpc>
            </a:pP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Максимальный уход </a:t>
            </a:r>
            <a:r>
              <a:rPr lang="en-US" sz="1683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от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E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xcel 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 </a:t>
            </a:r>
            <a:r>
              <a:rPr lang="en-US" sz="1683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бизнес-процессах</a:t>
            </a:r>
            <a:r>
              <a:rPr lang="ru-RU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вместо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«перешлите файл» </a:t>
            </a:r>
            <a:r>
              <a:rPr lang="ru-RU" dirty="0" smtClean="0">
                <a:solidFill>
                  <a:schemeClr val="bg1"/>
                </a:solidFill>
              </a:rPr>
              <a:t>—</a:t>
            </a:r>
            <a:r>
              <a:rPr lang="ru-RU" dirty="0" smtClean="0"/>
              <a:t> 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«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посмотрите в ERP»</a:t>
            </a:r>
            <a:endParaRPr lang="en-US" sz="168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6"/>
          <p:cNvSpPr/>
          <p:nvPr/>
        </p:nvSpPr>
        <p:spPr>
          <a:xfrm>
            <a:off x="1046971" y="4011467"/>
            <a:ext cx="4534679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50"/>
              </a:lnSpc>
              <a:buNone/>
            </a:pPr>
            <a:r>
              <a:rPr lang="en-US" sz="1683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Сохранение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683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бизнес</a:t>
            </a:r>
            <a:r>
              <a:rPr lang="ru-RU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-</a:t>
            </a:r>
            <a:r>
              <a:rPr lang="en-US" sz="1683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процессов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: меняли </a:t>
            </a:r>
            <a:r>
              <a:rPr lang="en-US" sz="1683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только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ru-RU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двух модулях</a:t>
            </a:r>
            <a:endParaRPr lang="en-US" sz="168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7"/>
          <p:cNvSpPr/>
          <p:nvPr/>
        </p:nvSpPr>
        <p:spPr>
          <a:xfrm>
            <a:off x="1046971" y="4898352"/>
            <a:ext cx="4154268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50"/>
              </a:lnSpc>
              <a:buNone/>
            </a:pP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Развитие системы: от 30 АРМ к 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50</a:t>
            </a:r>
            <a:r>
              <a:rPr lang="ru-RU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683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АРМ</a:t>
            </a:r>
            <a:endParaRPr lang="en-US" sz="168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8"/>
          <p:cNvSpPr/>
          <p:nvPr/>
        </p:nvSpPr>
        <p:spPr>
          <a:xfrm>
            <a:off x="1046971" y="1799611"/>
            <a:ext cx="4848814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50"/>
              </a:lnSpc>
              <a:buNone/>
            </a:pPr>
            <a:r>
              <a:rPr lang="en-US" sz="168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Преемственность</a:t>
            </a:r>
            <a:endParaRPr lang="en-US" sz="168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449050" y="285750"/>
            <a:ext cx="504825" cy="571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352425" y="5191125"/>
            <a:ext cx="10096500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75"/>
              </a:lnSpc>
              <a:buNone/>
            </a:pP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Спасибо за внимание!</a:t>
            </a:r>
            <a:endParaRPr lang="en-US" sz="4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381000" y="5981700"/>
            <a:ext cx="4362450" cy="3905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75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Готовы к Вашим вопросам.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10706099" y="6405972"/>
            <a:ext cx="1247775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10706100" y="6172200"/>
            <a:ext cx="1190625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575"/>
              </a:lnSpc>
              <a:buNone/>
            </a:pPr>
            <a:r>
              <a:rPr lang="en-US" sz="1356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135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6200" y="2114550"/>
            <a:ext cx="3429000" cy="183832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886200" y="4295775"/>
            <a:ext cx="3429000" cy="14478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271588" y="2566988"/>
            <a:ext cx="2619375" cy="54466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=""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176338" y="3041503"/>
            <a:ext cx="2714625" cy="7014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2957513" y="3041503"/>
            <a:ext cx="933450" cy="54466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=""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310438" y="2541440"/>
            <a:ext cx="1114425" cy="54466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=""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7310438" y="3046265"/>
            <a:ext cx="1123950" cy="70145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=""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7310438" y="3076575"/>
            <a:ext cx="1114425" cy="54466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=""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1138238" y="4605338"/>
            <a:ext cx="2752725" cy="44941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=""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1414463" y="4984603"/>
            <a:ext cx="2476500" cy="70145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=""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1947863" y="4984603"/>
            <a:ext cx="1943100" cy="44941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=""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1881187" y="5965678"/>
            <a:ext cx="6553200" cy="70145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="" xmlns:asvg="http://schemas.microsoft.com/office/drawing/2016/SVG/main" r:embed="rId34"/>
              </a:ext>
            </a:extLst>
          </a:blip>
          <a:srcRect/>
          <a:stretch/>
        </p:blipFill>
        <p:spPr>
          <a:xfrm>
            <a:off x="7310438" y="5014913"/>
            <a:ext cx="1123950" cy="44941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="" xmlns:asvg="http://schemas.microsoft.com/office/drawing/2016/SVG/main" r:embed="rId36"/>
              </a:ext>
            </a:extLst>
          </a:blip>
          <a:srcRect/>
          <a:stretch/>
        </p:blipFill>
        <p:spPr>
          <a:xfrm>
            <a:off x="7310438" y="3071813"/>
            <a:ext cx="1123950" cy="2964010"/>
          </a:xfrm>
          <a:prstGeom prst="rect">
            <a:avLst/>
          </a:prstGeom>
        </p:spPr>
      </p:pic>
      <p:sp>
        <p:nvSpPr>
          <p:cNvPr id="19" name="Text 0"/>
          <p:cNvSpPr/>
          <p:nvPr/>
        </p:nvSpPr>
        <p:spPr>
          <a:xfrm>
            <a:off x="352425" y="409575"/>
            <a:ext cx="9020175" cy="704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Архитектура бизнес процессов на момент начала перехода с SAP R/3 в 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1"/>
          <p:cNvSpPr/>
          <p:nvPr/>
        </p:nvSpPr>
        <p:spPr>
          <a:xfrm>
            <a:off x="10639425" y="6581775"/>
            <a:ext cx="125730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2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3</a:t>
            </a:r>
            <a:endParaRPr lang="en-US" sz="825" dirty="0"/>
          </a:p>
        </p:txBody>
      </p:sp>
      <p:sp>
        <p:nvSpPr>
          <p:cNvPr id="22" name="Text 3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4"/>
          <p:cNvSpPr/>
          <p:nvPr/>
        </p:nvSpPr>
        <p:spPr>
          <a:xfrm>
            <a:off x="342900" y="2466975"/>
            <a:ext cx="8286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Продажи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5"/>
          <p:cNvSpPr/>
          <p:nvPr/>
        </p:nvSpPr>
        <p:spPr>
          <a:xfrm>
            <a:off x="342900" y="1495425"/>
            <a:ext cx="274320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Оперативные данные по бизнес процессам в Excel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6"/>
          <p:cNvSpPr/>
          <p:nvPr/>
        </p:nvSpPr>
        <p:spPr>
          <a:xfrm>
            <a:off x="3886200" y="1495425"/>
            <a:ext cx="37338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Отражение бизнес процессов в SAP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7"/>
          <p:cNvSpPr/>
          <p:nvPr/>
        </p:nvSpPr>
        <p:spPr>
          <a:xfrm>
            <a:off x="4257675" y="2305050"/>
            <a:ext cx="2686050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75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Отражение бизнес процессов в SAP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8"/>
          <p:cNvSpPr/>
          <p:nvPr/>
        </p:nvSpPr>
        <p:spPr>
          <a:xfrm>
            <a:off x="4333875" y="2867025"/>
            <a:ext cx="2562225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PP планирование и управление производством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9"/>
          <p:cNvSpPr/>
          <p:nvPr/>
        </p:nvSpPr>
        <p:spPr>
          <a:xfrm>
            <a:off x="5276850" y="3067050"/>
            <a:ext cx="685800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SD продажи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 10"/>
          <p:cNvSpPr/>
          <p:nvPr/>
        </p:nvSpPr>
        <p:spPr>
          <a:xfrm>
            <a:off x="4352925" y="3267075"/>
            <a:ext cx="2524125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ММ закупки и движение товаров и материалов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11"/>
          <p:cNvSpPr/>
          <p:nvPr/>
        </p:nvSpPr>
        <p:spPr>
          <a:xfrm>
            <a:off x="5126831" y="3467100"/>
            <a:ext cx="900113" cy="1190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СО </a:t>
            </a:r>
            <a:r>
              <a:rPr lang="en-US" sz="9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контро</a:t>
            </a: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л</a:t>
            </a:r>
            <a:r>
              <a:rPr lang="en-US" sz="9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линг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12"/>
          <p:cNvSpPr/>
          <p:nvPr/>
        </p:nvSpPr>
        <p:spPr>
          <a:xfrm>
            <a:off x="5276850" y="3667125"/>
            <a:ext cx="685800" cy="1333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50"/>
              </a:lnSpc>
              <a:buNone/>
            </a:pP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F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I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финансы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13"/>
          <p:cNvSpPr/>
          <p:nvPr/>
        </p:nvSpPr>
        <p:spPr>
          <a:xfrm>
            <a:off x="3943350" y="4848225"/>
            <a:ext cx="3324225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575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 Бухгалтерия (</a:t>
            </a:r>
            <a:r>
              <a:rPr lang="en-US" sz="135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дублирован</a:t>
            </a:r>
            <a:r>
              <a:rPr lang="ru-RU" sz="135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ие</a:t>
            </a:r>
            <a:r>
              <a:rPr lang="en-US" sz="1350" b="1" dirty="0" smtClean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135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части операции)</a:t>
            </a:r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14"/>
          <p:cNvSpPr/>
          <p:nvPr/>
        </p:nvSpPr>
        <p:spPr>
          <a:xfrm>
            <a:off x="8420100" y="1495425"/>
            <a:ext cx="28765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Формирование результатов хоз. деятельности в Excel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15"/>
          <p:cNvSpPr/>
          <p:nvPr/>
        </p:nvSpPr>
        <p:spPr>
          <a:xfrm>
            <a:off x="352425" y="2971800"/>
            <a:ext cx="7239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Закупки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16"/>
          <p:cNvSpPr/>
          <p:nvPr/>
        </p:nvSpPr>
        <p:spPr>
          <a:xfrm>
            <a:off x="342900" y="3476625"/>
            <a:ext cx="260032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Планирование производства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17"/>
          <p:cNvSpPr/>
          <p:nvPr/>
        </p:nvSpPr>
        <p:spPr>
          <a:xfrm>
            <a:off x="2914650" y="4019550"/>
            <a:ext cx="255270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650"/>
              </a:lnSpc>
              <a:buNone/>
            </a:pPr>
            <a:r>
              <a:rPr lang="en-US" sz="1456" dirty="0">
                <a:solidFill>
                  <a:srgbClr val="B9B9B9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перенос реализаций товаров</a:t>
            </a:r>
            <a:endParaRPr lang="en-US" sz="145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18"/>
          <p:cNvSpPr/>
          <p:nvPr/>
        </p:nvSpPr>
        <p:spPr>
          <a:xfrm>
            <a:off x="266700" y="4505325"/>
            <a:ext cx="7239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Закупки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19"/>
          <p:cNvSpPr/>
          <p:nvPr/>
        </p:nvSpPr>
        <p:spPr>
          <a:xfrm>
            <a:off x="266700" y="4914900"/>
            <a:ext cx="100965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Банк/Касса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20"/>
          <p:cNvSpPr/>
          <p:nvPr/>
        </p:nvSpPr>
        <p:spPr>
          <a:xfrm>
            <a:off x="266700" y="5324475"/>
            <a:ext cx="158115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Прочие операции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21"/>
          <p:cNvSpPr/>
          <p:nvPr/>
        </p:nvSpPr>
        <p:spPr>
          <a:xfrm>
            <a:off x="266700" y="5895975"/>
            <a:ext cx="15525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Бюджетирование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22"/>
          <p:cNvSpPr/>
          <p:nvPr/>
        </p:nvSpPr>
        <p:spPr>
          <a:xfrm>
            <a:off x="8534400" y="5895975"/>
            <a:ext cx="21240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План-фактный</a:t>
            </a:r>
            <a:r>
              <a:rPr lang="en-US" sz="15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анализ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23"/>
          <p:cNvSpPr/>
          <p:nvPr/>
        </p:nvSpPr>
        <p:spPr>
          <a:xfrm>
            <a:off x="8534400" y="5324475"/>
            <a:ext cx="260985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НДС и Налоговая отчетность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24"/>
          <p:cNvSpPr/>
          <p:nvPr/>
        </p:nvSpPr>
        <p:spPr>
          <a:xfrm>
            <a:off x="8524875" y="2466975"/>
            <a:ext cx="9906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Учет РСБУ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25"/>
          <p:cNvSpPr/>
          <p:nvPr/>
        </p:nvSpPr>
        <p:spPr>
          <a:xfrm>
            <a:off x="8534400" y="2971800"/>
            <a:ext cx="107632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Учет МСФО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26"/>
          <p:cNvSpPr/>
          <p:nvPr/>
        </p:nvSpPr>
        <p:spPr>
          <a:xfrm>
            <a:off x="8524875" y="3476625"/>
            <a:ext cx="2047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Аналитические отчеты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00050" y="1885950"/>
            <a:ext cx="4819650" cy="4381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0050" y="3552825"/>
            <a:ext cx="3305175" cy="4381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00050" y="4276725"/>
            <a:ext cx="4200525" cy="4381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0050" y="5000625"/>
            <a:ext cx="4000500" cy="657225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=""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400050" y="2609850"/>
            <a:ext cx="4200525" cy="65722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>
            <a:off x="5638800" y="1885950"/>
            <a:ext cx="5086350" cy="1704975"/>
          </a:xfrm>
          <a:prstGeom prst="rect">
            <a:avLst/>
          </a:prstGeom>
        </p:spPr>
      </p:pic>
      <p:sp>
        <p:nvSpPr>
          <p:cNvPr id="11" name="Text 0"/>
          <p:cNvSpPr/>
          <p:nvPr/>
        </p:nvSpPr>
        <p:spPr>
          <a:xfrm>
            <a:off x="352425" y="228600"/>
            <a:ext cx="8315325" cy="1314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75"/>
              </a:lnSpc>
              <a:buNone/>
            </a:pPr>
            <a:r>
              <a:rPr lang="en-US" sz="45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Почему мы решили перейти с SAP на 1С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1"/>
          <p:cNvSpPr/>
          <p:nvPr/>
        </p:nvSpPr>
        <p:spPr>
          <a:xfrm>
            <a:off x="10639425" y="6581775"/>
            <a:ext cx="1228725" cy="1047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2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4</a:t>
            </a:r>
            <a:endParaRPr lang="en-US" sz="825" dirty="0"/>
          </a:p>
        </p:txBody>
      </p:sp>
      <p:sp>
        <p:nvSpPr>
          <p:cNvPr id="14" name="Text 3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4"/>
          <p:cNvSpPr/>
          <p:nvPr/>
        </p:nvSpPr>
        <p:spPr>
          <a:xfrm>
            <a:off x="914400" y="1885950"/>
            <a:ext cx="43243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Ограничения, связанные с глобальной структурой SAP для всей группы компаний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5"/>
          <p:cNvSpPr/>
          <p:nvPr/>
        </p:nvSpPr>
        <p:spPr>
          <a:xfrm>
            <a:off x="914400" y="3552825"/>
            <a:ext cx="2809875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Дорого</a:t>
            </a: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и сложно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развивать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,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ввиду глобальной структуры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6"/>
          <p:cNvSpPr/>
          <p:nvPr/>
        </p:nvSpPr>
        <p:spPr>
          <a:xfrm>
            <a:off x="914400" y="4276725"/>
            <a:ext cx="3705225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Часть</a:t>
            </a:r>
            <a:r>
              <a:rPr lang="ru-RU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бизнес</a:t>
            </a: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-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процессов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не автоматизирована (CRM, WMS 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и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тд)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7"/>
          <p:cNvSpPr/>
          <p:nvPr/>
        </p:nvSpPr>
        <p:spPr>
          <a:xfrm>
            <a:off x="914400" y="5000625"/>
            <a:ext cx="3505200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725"/>
              </a:lnSpc>
            </a:pP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Хотели</a:t>
            </a: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сосредоточить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развитие </a:t>
            </a:r>
            <a:r>
              <a:rPr lang="en-US" sz="1500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системы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собственных руках,
а не на стороне всей группы компаний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8"/>
          <p:cNvSpPr/>
          <p:nvPr/>
        </p:nvSpPr>
        <p:spPr>
          <a:xfrm>
            <a:off x="914400" y="2609850"/>
            <a:ext cx="3705225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Пользователи до 60% 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бизнес-процессов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дублировали в E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xcel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 </a:t>
            </a:r>
            <a:r>
              <a:rPr lang="en-US" sz="1500" dirty="0" err="1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части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данных</a:t>
            </a:r>
            <a:r>
              <a:rPr lang="ru-RU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, </a:t>
            </a:r>
            <a:r>
              <a:rPr lang="en-US" sz="1500" dirty="0" err="1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которые</a:t>
            </a:r>
            <a:r>
              <a:rPr lang="en-US" sz="1500" dirty="0" smtClean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не покрывались SAP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37" y="3952874"/>
            <a:ext cx="5086350" cy="17049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76238" y="2005013"/>
            <a:ext cx="11182350" cy="18288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76238" y="4214813"/>
            <a:ext cx="11182350" cy="18288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486150" y="4010025"/>
            <a:ext cx="2038350" cy="12954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133475" y="4010025"/>
            <a:ext cx="2038350" cy="17335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133475" y="1790700"/>
            <a:ext cx="9925050" cy="195262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3933825" y="685800"/>
            <a:ext cx="8258175" cy="18288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3638550" y="57150"/>
            <a:ext cx="1171575" cy="1171575"/>
          </a:xfrm>
          <a:prstGeom prst="rect">
            <a:avLst/>
          </a:prstGeom>
        </p:spPr>
      </p:pic>
      <p:sp>
        <p:nvSpPr>
          <p:cNvPr id="12" name="Text 0"/>
          <p:cNvSpPr/>
          <p:nvPr/>
        </p:nvSpPr>
        <p:spPr>
          <a:xfrm>
            <a:off x="304800" y="381000"/>
            <a:ext cx="3409950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Сроки</a:t>
            </a:r>
            <a:r>
              <a:rPr lang="en-US" sz="3600" b="1" dirty="0">
                <a:solidFill>
                  <a:srgbClr val="0000FE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 </a:t>
            </a: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проекта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"/>
          <p:cNvSpPr/>
          <p:nvPr/>
        </p:nvSpPr>
        <p:spPr>
          <a:xfrm>
            <a:off x="10639425" y="6581775"/>
            <a:ext cx="1257300" cy="171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2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5</a:t>
            </a:r>
            <a:endParaRPr lang="en-US" sz="825" dirty="0"/>
          </a:p>
        </p:txBody>
      </p:sp>
      <p:sp>
        <p:nvSpPr>
          <p:cNvPr id="15" name="Text 3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4"/>
          <p:cNvSpPr/>
          <p:nvPr/>
        </p:nvSpPr>
        <p:spPr>
          <a:xfrm>
            <a:off x="3486150" y="5086350"/>
            <a:ext cx="4572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ОПЭ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5"/>
          <p:cNvSpPr/>
          <p:nvPr/>
        </p:nvSpPr>
        <p:spPr>
          <a:xfrm>
            <a:off x="3486150" y="4686300"/>
            <a:ext cx="20669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Январь 2024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6"/>
          <p:cNvSpPr/>
          <p:nvPr/>
        </p:nvSpPr>
        <p:spPr>
          <a:xfrm>
            <a:off x="1133475" y="4686300"/>
            <a:ext cx="20669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Декабрь 2023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7"/>
          <p:cNvSpPr/>
          <p:nvPr/>
        </p:nvSpPr>
        <p:spPr>
          <a:xfrm>
            <a:off x="1133475" y="5086350"/>
            <a:ext cx="2057400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Финализация переноса НСИ, разработок и АРМ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8"/>
          <p:cNvSpPr/>
          <p:nvPr/>
        </p:nvSpPr>
        <p:spPr>
          <a:xfrm>
            <a:off x="3486150" y="2495550"/>
            <a:ext cx="152400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Моделиро-вание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9"/>
          <p:cNvSpPr/>
          <p:nvPr/>
        </p:nvSpPr>
        <p:spPr>
          <a:xfrm>
            <a:off x="9020175" y="2867025"/>
            <a:ext cx="2057400" cy="876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Закрытие периода, принятие стратегии перехода в </a:t>
            </a:r>
            <a:r>
              <a:rPr lang="en-US" sz="15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ОПЭ</a:t>
            </a:r>
            <a:endParaRPr lang="ru-RU" sz="1500" dirty="0" smtClean="0">
              <a:solidFill>
                <a:srgbClr val="000000"/>
              </a:solidFill>
              <a:latin typeface="Arial" panose="020B0604020202020204" pitchFamily="34" charset="0"/>
              <a:ea typeface="Arial Regular" pitchFamily="34" charset="-122"/>
              <a:cs typeface="Arial" panose="020B0604020202020204" pitchFamily="34" charset="0"/>
            </a:endParaRPr>
          </a:p>
          <a:p>
            <a:pPr marL="0" indent="0" algn="l">
              <a:lnSpc>
                <a:spcPts val="1725"/>
              </a:lnSpc>
              <a:buNone/>
            </a:pPr>
            <a:r>
              <a:rPr lang="en-US" sz="15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на</a:t>
            </a:r>
            <a:r>
              <a:rPr lang="en-US" sz="15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текущей базе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10"/>
          <p:cNvSpPr/>
          <p:nvPr/>
        </p:nvSpPr>
        <p:spPr>
          <a:xfrm>
            <a:off x="9020175" y="2466975"/>
            <a:ext cx="20669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Ноябрь 2023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11"/>
          <p:cNvSpPr/>
          <p:nvPr/>
        </p:nvSpPr>
        <p:spPr>
          <a:xfrm>
            <a:off x="5981700" y="2867025"/>
            <a:ext cx="2057400" cy="876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Подготовка базы, разработка механизма </a:t>
            </a:r>
            <a:r>
              <a:rPr lang="en-US" sz="1500" dirty="0" err="1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переноса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данных</a:t>
            </a:r>
            <a:endParaRPr lang="ru-RU" sz="1500" dirty="0" smtClean="0">
              <a:solidFill>
                <a:srgbClr val="000000"/>
              </a:solidFill>
              <a:latin typeface="Arial" panose="020B0604020202020204" pitchFamily="34" charset="0"/>
              <a:ea typeface="Arial Regular" pitchFamily="34" charset="-122"/>
              <a:cs typeface="Arial" panose="020B0604020202020204" pitchFamily="34" charset="0"/>
            </a:endParaRPr>
          </a:p>
          <a:p>
            <a:pPr marL="0" indent="0" algn="l">
              <a:lnSpc>
                <a:spcPts val="1725"/>
              </a:lnSpc>
              <a:buNone/>
            </a:pPr>
            <a:r>
              <a:rPr lang="en-US" sz="15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из</a:t>
            </a:r>
            <a:r>
              <a:rPr lang="en-US" sz="1500" dirty="0" smtClean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SAP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12"/>
          <p:cNvSpPr/>
          <p:nvPr/>
        </p:nvSpPr>
        <p:spPr>
          <a:xfrm>
            <a:off x="5981700" y="2466975"/>
            <a:ext cx="17145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Сентябрь 2023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13"/>
          <p:cNvSpPr/>
          <p:nvPr/>
        </p:nvSpPr>
        <p:spPr>
          <a:xfrm>
            <a:off x="1133475" y="2867025"/>
            <a:ext cx="13716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Обследование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14"/>
          <p:cNvSpPr/>
          <p:nvPr/>
        </p:nvSpPr>
        <p:spPr>
          <a:xfrm>
            <a:off x="1133475" y="2466975"/>
            <a:ext cx="12477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Июнь 2023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15"/>
          <p:cNvSpPr/>
          <p:nvPr/>
        </p:nvSpPr>
        <p:spPr>
          <a:xfrm>
            <a:off x="1285875" y="1905000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1</a:t>
            </a:r>
            <a:endParaRPr lang="en-US" sz="1500" dirty="0"/>
          </a:p>
        </p:txBody>
      </p:sp>
      <p:sp>
        <p:nvSpPr>
          <p:cNvPr id="28" name="Text 16"/>
          <p:cNvSpPr/>
          <p:nvPr/>
        </p:nvSpPr>
        <p:spPr>
          <a:xfrm>
            <a:off x="3638550" y="1905000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2</a:t>
            </a:r>
            <a:endParaRPr lang="en-US" sz="1500" dirty="0"/>
          </a:p>
        </p:txBody>
      </p:sp>
      <p:sp>
        <p:nvSpPr>
          <p:cNvPr id="29" name="Text 17"/>
          <p:cNvSpPr/>
          <p:nvPr/>
        </p:nvSpPr>
        <p:spPr>
          <a:xfrm>
            <a:off x="6134100" y="1895475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3</a:t>
            </a:r>
            <a:endParaRPr lang="en-US" sz="1500" dirty="0"/>
          </a:p>
        </p:txBody>
      </p:sp>
      <p:sp>
        <p:nvSpPr>
          <p:cNvPr id="30" name="Text 18"/>
          <p:cNvSpPr/>
          <p:nvPr/>
        </p:nvSpPr>
        <p:spPr>
          <a:xfrm>
            <a:off x="9172575" y="1905000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4</a:t>
            </a:r>
            <a:endParaRPr lang="en-US" sz="1500" dirty="0"/>
          </a:p>
        </p:txBody>
      </p:sp>
      <p:sp>
        <p:nvSpPr>
          <p:cNvPr id="31" name="Text 19"/>
          <p:cNvSpPr/>
          <p:nvPr/>
        </p:nvSpPr>
        <p:spPr>
          <a:xfrm>
            <a:off x="1285875" y="4114800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5</a:t>
            </a:r>
            <a:endParaRPr lang="en-US" sz="1500" dirty="0"/>
          </a:p>
        </p:txBody>
      </p:sp>
      <p:sp>
        <p:nvSpPr>
          <p:cNvPr id="32" name="Text 20"/>
          <p:cNvSpPr/>
          <p:nvPr/>
        </p:nvSpPr>
        <p:spPr>
          <a:xfrm>
            <a:off x="3648075" y="4114800"/>
            <a:ext cx="14287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Arial Bold" pitchFamily="34" charset="0"/>
                <a:ea typeface="Arial Bold" pitchFamily="34" charset="-122"/>
                <a:cs typeface="Arial Bold" pitchFamily="34" charset="-120"/>
              </a:rPr>
              <a:t>6</a:t>
            </a:r>
            <a:endParaRPr lang="en-US" sz="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0000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04800" y="1247775"/>
            <a:ext cx="11591925" cy="48863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52425" y="6324600"/>
            <a:ext cx="295275" cy="24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143375" y="4057650"/>
            <a:ext cx="3905250" cy="1285875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9544050" y="3695700"/>
            <a:ext cx="2647950" cy="276225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124222" y="2784395"/>
            <a:ext cx="4004351" cy="738832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6082478" y="2784395"/>
            <a:ext cx="4004351" cy="738832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5619750" y="2200275"/>
            <a:ext cx="438150" cy="161925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=""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2409825" y="685800"/>
            <a:ext cx="9782175" cy="18288"/>
          </a:xfrm>
          <a:prstGeom prst="rect">
            <a:avLst/>
          </a:prstGeom>
        </p:spPr>
      </p:pic>
      <p:sp>
        <p:nvSpPr>
          <p:cNvPr id="12" name="Text 0"/>
          <p:cNvSpPr/>
          <p:nvPr/>
        </p:nvSpPr>
        <p:spPr>
          <a:xfrm>
            <a:off x="10639425" y="6581775"/>
            <a:ext cx="1257300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FFFFFF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6</a:t>
            </a:r>
            <a:endParaRPr lang="en-US" sz="825" dirty="0"/>
          </a:p>
        </p:txBody>
      </p:sp>
      <p:sp>
        <p:nvSpPr>
          <p:cNvPr id="14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3"/>
          <p:cNvSpPr/>
          <p:nvPr/>
        </p:nvSpPr>
        <p:spPr>
          <a:xfrm>
            <a:off x="2085975" y="2057400"/>
            <a:ext cx="2809875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450"/>
              </a:lnSpc>
              <a:buNone/>
            </a:pPr>
            <a:r>
              <a:rPr lang="en-US" sz="30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Закупки в SAP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4"/>
          <p:cNvSpPr/>
          <p:nvPr/>
        </p:nvSpPr>
        <p:spPr>
          <a:xfrm>
            <a:off x="6753225" y="2057400"/>
            <a:ext cx="3438525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450"/>
              </a:lnSpc>
              <a:buNone/>
            </a:pPr>
            <a:r>
              <a:rPr lang="en-US" sz="30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Закупки в 1С:ERP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5"/>
          <p:cNvSpPr/>
          <p:nvPr/>
        </p:nvSpPr>
        <p:spPr>
          <a:xfrm>
            <a:off x="304800" y="381000"/>
            <a:ext cx="1866900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FFFFFF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Закупки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6"/>
          <p:cNvSpPr/>
          <p:nvPr/>
        </p:nvSpPr>
        <p:spPr>
          <a:xfrm>
            <a:off x="5257800" y="4057650"/>
            <a:ext cx="206692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26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Перешли первыми</a:t>
            </a:r>
            <a:endParaRPr lang="en-US" sz="18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7"/>
          <p:cNvSpPr/>
          <p:nvPr/>
        </p:nvSpPr>
        <p:spPr>
          <a:xfrm>
            <a:off x="4552950" y="4552950"/>
            <a:ext cx="35337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26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Работали 4 месяца в двух базах</a:t>
            </a:r>
            <a:endParaRPr lang="en-US" sz="18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8"/>
          <p:cNvSpPr/>
          <p:nvPr/>
        </p:nvSpPr>
        <p:spPr>
          <a:xfrm>
            <a:off x="4543425" y="5076825"/>
            <a:ext cx="35433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26" dirty="0">
                <a:solidFill>
                  <a:srgbClr val="FFFFFF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Накопили номенклатуры для ТЭ</a:t>
            </a:r>
            <a:endParaRPr lang="en-US" sz="18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171700" y="1076325"/>
            <a:ext cx="7400925" cy="1181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438400" y="638175"/>
            <a:ext cx="3438525" cy="18288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10639425" y="6581775"/>
            <a:ext cx="1257300" cy="857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1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7</a:t>
            </a:r>
            <a:endParaRPr lang="en-US" sz="825" dirty="0"/>
          </a:p>
        </p:txBody>
      </p:sp>
      <p:sp>
        <p:nvSpPr>
          <p:cNvPr id="10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3"/>
          <p:cNvSpPr/>
          <p:nvPr/>
        </p:nvSpPr>
        <p:spPr>
          <a:xfrm>
            <a:off x="2714625" y="1076325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4"/>
          <p:cNvSpPr/>
          <p:nvPr/>
        </p:nvSpPr>
        <p:spPr>
          <a:xfrm>
            <a:off x="7991475" y="1076325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5"/>
          <p:cNvSpPr/>
          <p:nvPr/>
        </p:nvSpPr>
        <p:spPr>
          <a:xfrm>
            <a:off x="2533650" y="1657350"/>
            <a:ext cx="161925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Заявка на закупку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6"/>
          <p:cNvSpPr/>
          <p:nvPr/>
        </p:nvSpPr>
        <p:spPr>
          <a:xfrm>
            <a:off x="2533650" y="2038350"/>
            <a:ext cx="5334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Заказ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7"/>
          <p:cNvSpPr/>
          <p:nvPr/>
        </p:nvSpPr>
        <p:spPr>
          <a:xfrm>
            <a:off x="7972425" y="1657350"/>
            <a:ext cx="161925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Заявка на закупку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8"/>
          <p:cNvSpPr/>
          <p:nvPr/>
        </p:nvSpPr>
        <p:spPr>
          <a:xfrm>
            <a:off x="7972425" y="2038350"/>
            <a:ext cx="5334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Заказ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9"/>
          <p:cNvSpPr/>
          <p:nvPr/>
        </p:nvSpPr>
        <p:spPr>
          <a:xfrm>
            <a:off x="304800" y="381000"/>
            <a:ext cx="1866900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Закупки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0"/>
          <p:cNvSpPr/>
          <p:nvPr/>
        </p:nvSpPr>
        <p:spPr>
          <a:xfrm>
            <a:off x="6238875" y="504825"/>
            <a:ext cx="540067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нужный документ не предусмотрен ни в одной ИС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42400"/>
            <a:ext cx="10320854" cy="38671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52425" y="2400300"/>
            <a:ext cx="3829050" cy="28765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62000" y="2990850"/>
            <a:ext cx="4114800" cy="28765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428750" y="3581400"/>
            <a:ext cx="3829050" cy="28765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24675" y="2400300"/>
            <a:ext cx="3781425" cy="405765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0050" y="2114550"/>
            <a:ext cx="361950" cy="2857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6991350" y="2114550"/>
            <a:ext cx="361950" cy="28575"/>
          </a:xfrm>
          <a:prstGeom prst="rect">
            <a:avLst/>
          </a:prstGeom>
        </p:spPr>
      </p:pic>
      <p:sp>
        <p:nvSpPr>
          <p:cNvPr id="11" name="Text 0"/>
          <p:cNvSpPr/>
          <p:nvPr/>
        </p:nvSpPr>
        <p:spPr>
          <a:xfrm>
            <a:off x="10639425" y="6581775"/>
            <a:ext cx="1257300" cy="1047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1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 Regular" pitchFamily="34" charset="0"/>
                <a:ea typeface="Arial Regular" pitchFamily="34" charset="-122"/>
                <a:cs typeface="Arial Regular" pitchFamily="34" charset="-120"/>
              </a:rPr>
              <a:t>8</a:t>
            </a:r>
            <a:endParaRPr lang="en-US" sz="825" dirty="0"/>
          </a:p>
        </p:txBody>
      </p:sp>
      <p:sp>
        <p:nvSpPr>
          <p:cNvPr id="13" name="Text 2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3"/>
          <p:cNvSpPr/>
          <p:nvPr/>
        </p:nvSpPr>
        <p:spPr>
          <a:xfrm>
            <a:off x="381000" y="1666875"/>
            <a:ext cx="4876800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230B34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В SAP — это десятки вкладок разного назначения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4"/>
          <p:cNvSpPr/>
          <p:nvPr/>
        </p:nvSpPr>
        <p:spPr>
          <a:xfrm>
            <a:off x="876300" y="2019300"/>
            <a:ext cx="298132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878787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Ввод новой номенклатуры в SAP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5"/>
          <p:cNvSpPr/>
          <p:nvPr/>
        </p:nvSpPr>
        <p:spPr>
          <a:xfrm>
            <a:off x="7467600" y="2019300"/>
            <a:ext cx="282892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878787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Ввод новой номенклатуры в 1С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6"/>
          <p:cNvSpPr/>
          <p:nvPr/>
        </p:nvSpPr>
        <p:spPr>
          <a:xfrm>
            <a:off x="6991350" y="1666875"/>
            <a:ext cx="2905125" cy="219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b="1" dirty="0">
                <a:solidFill>
                  <a:srgbClr val="230B34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В 1С — один лист-список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7"/>
          <p:cNvSpPr/>
          <p:nvPr/>
        </p:nvSpPr>
        <p:spPr>
          <a:xfrm>
            <a:off x="304800" y="381000"/>
            <a:ext cx="8524875" cy="1047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ru-RU" sz="3600" b="1" dirty="0" smtClean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Разница </a:t>
            </a:r>
            <a:r>
              <a:rPr lang="en-US" sz="3600" b="1" dirty="0" err="1" smtClean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между</a:t>
            </a:r>
            <a:r>
              <a:rPr lang="en-US" sz="3600" b="1" dirty="0" smtClean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 и 1С:Введение номенклатуры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2000" y="6467475"/>
            <a:ext cx="2333625" cy="28575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544050" y="6572250"/>
            <a:ext cx="2419350" cy="13335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52425" y="6419850"/>
            <a:ext cx="295275" cy="2476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924050" y="2971800"/>
            <a:ext cx="228600" cy="1905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924050" y="3810000"/>
            <a:ext cx="228600" cy="1905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924050" y="4867275"/>
            <a:ext cx="228600" cy="1905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7372350" y="2943225"/>
            <a:ext cx="228600" cy="25717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7372350" y="3781425"/>
            <a:ext cx="228600" cy="25717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7372350" y="4838700"/>
            <a:ext cx="228600" cy="257175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=""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114425" y="1257300"/>
            <a:ext cx="9963150" cy="4714875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3886200" y="685800"/>
            <a:ext cx="8305800" cy="18288"/>
          </a:xfrm>
          <a:prstGeom prst="rect">
            <a:avLst/>
          </a:prstGeom>
        </p:spPr>
      </p:pic>
      <p:sp>
        <p:nvSpPr>
          <p:cNvPr id="13" name="Text 0"/>
          <p:cNvSpPr/>
          <p:nvPr/>
        </p:nvSpPr>
        <p:spPr>
          <a:xfrm>
            <a:off x="3057525" y="1638300"/>
            <a:ext cx="647700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SAP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1"/>
          <p:cNvSpPr/>
          <p:nvPr/>
        </p:nvSpPr>
        <p:spPr>
          <a:xfrm>
            <a:off x="2038350" y="2219325"/>
            <a:ext cx="27051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Условные спецификации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2"/>
          <p:cNvSpPr/>
          <p:nvPr/>
        </p:nvSpPr>
        <p:spPr>
          <a:xfrm>
            <a:off x="7181850" y="2219325"/>
            <a:ext cx="272415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Реальные спецификации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3"/>
          <p:cNvSpPr/>
          <p:nvPr/>
        </p:nvSpPr>
        <p:spPr>
          <a:xfrm>
            <a:off x="7972425" y="1638300"/>
            <a:ext cx="1152525" cy="3524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75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1С:ERP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4"/>
          <p:cNvSpPr/>
          <p:nvPr/>
        </p:nvSpPr>
        <p:spPr>
          <a:xfrm>
            <a:off x="10639425" y="6581775"/>
            <a:ext cx="12287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A TOPPAN COMPANY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5"/>
          <p:cNvSpPr/>
          <p:nvPr/>
        </p:nvSpPr>
        <p:spPr>
          <a:xfrm>
            <a:off x="11896725" y="6581775"/>
            <a:ext cx="95250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kern="0" spc="33" dirty="0">
                <a:solidFill>
                  <a:srgbClr val="0000FE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9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6"/>
          <p:cNvSpPr/>
          <p:nvPr/>
        </p:nvSpPr>
        <p:spPr>
          <a:xfrm>
            <a:off x="9544050" y="6581775"/>
            <a:ext cx="923925" cy="123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75"/>
              </a:lnSpc>
              <a:buNone/>
            </a:pPr>
            <a:r>
              <a:rPr lang="en-US" sz="825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INTERPRINT.COM</a:t>
            </a:r>
            <a:endParaRPr lang="en-US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7"/>
          <p:cNvSpPr/>
          <p:nvPr/>
        </p:nvSpPr>
        <p:spPr>
          <a:xfrm>
            <a:off x="2333625" y="2943225"/>
            <a:ext cx="25717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условные материалы,  условная номенклатура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8"/>
          <p:cNvSpPr/>
          <p:nvPr/>
        </p:nvSpPr>
        <p:spPr>
          <a:xfrm>
            <a:off x="7829550" y="2943225"/>
            <a:ext cx="1743075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реальные материалы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9"/>
          <p:cNvSpPr/>
          <p:nvPr/>
        </p:nvSpPr>
        <p:spPr>
          <a:xfrm>
            <a:off x="2333625" y="3781425"/>
            <a:ext cx="2886075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товары с минимальной стоимостью не вводились,  списывались сразу в затраты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10"/>
          <p:cNvSpPr/>
          <p:nvPr/>
        </p:nvSpPr>
        <p:spPr>
          <a:xfrm>
            <a:off x="7829550" y="3781425"/>
            <a:ext cx="2886075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простота введения номенклатуры,  копирование,  введение ВСЕЙ номеклатуры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11"/>
          <p:cNvSpPr/>
          <p:nvPr/>
        </p:nvSpPr>
        <p:spPr>
          <a:xfrm>
            <a:off x="2333625" y="4838700"/>
            <a:ext cx="25717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себестоимость не рассчитвалась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12"/>
          <p:cNvSpPr/>
          <p:nvPr/>
        </p:nvSpPr>
        <p:spPr>
          <a:xfrm>
            <a:off x="7829550" y="4838700"/>
            <a:ext cx="2571750" cy="438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25"/>
              </a:lnSpc>
              <a:buNone/>
            </a:pPr>
            <a:r>
              <a:rPr lang="en-US" sz="1500" dirty="0">
                <a:solidFill>
                  <a:srgbClr val="230B34"/>
                </a:solidFill>
                <a:latin typeface="Arial" panose="020B0604020202020204" pitchFamily="34" charset="0"/>
                <a:ea typeface="Arial Regular" pitchFamily="34" charset="-122"/>
                <a:cs typeface="Arial" panose="020B0604020202020204" pitchFamily="34" charset="0"/>
              </a:rPr>
              <a:t>себестоимость рассчитывается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13"/>
          <p:cNvSpPr/>
          <p:nvPr/>
        </p:nvSpPr>
        <p:spPr>
          <a:xfrm>
            <a:off x="304800" y="381000"/>
            <a:ext cx="3343275" cy="5238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25"/>
              </a:lnSpc>
              <a:buNone/>
            </a:pPr>
            <a:r>
              <a:rPr lang="en-US" sz="3600" b="1" dirty="0">
                <a:solidFill>
                  <a:srgbClr val="0000FE"/>
                </a:solidFill>
                <a:latin typeface="Arial" panose="020B0604020202020204" pitchFamily="34" charset="0"/>
                <a:ea typeface="Arial Bold" pitchFamily="34" charset="-122"/>
                <a:cs typeface="Arial" panose="020B0604020202020204" pitchFamily="34" charset="0"/>
              </a:rPr>
              <a:t>Производство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813</Words>
  <Application>Microsoft Office PowerPoint</Application>
  <PresentationFormat>Широкоэкранный</PresentationFormat>
  <Paragraphs>277</Paragraphs>
  <Slides>27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Arial Bold</vt:lpstr>
      <vt:lpstr>Arial Regular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Елена</cp:lastModifiedBy>
  <cp:revision>11</cp:revision>
  <dcterms:created xsi:type="dcterms:W3CDTF">2024-04-05T07:21:56Z</dcterms:created>
  <dcterms:modified xsi:type="dcterms:W3CDTF">2024-04-08T09:12:20Z</dcterms:modified>
</cp:coreProperties>
</file>