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0.jpg" ContentType="image/pn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4"/>
  </p:sldMasterIdLst>
  <p:notesMasterIdLst>
    <p:notesMasterId r:id="rId17"/>
  </p:notesMasterIdLst>
  <p:handoutMasterIdLst>
    <p:handoutMasterId r:id="rId18"/>
  </p:handoutMasterIdLst>
  <p:sldIdLst>
    <p:sldId id="285" r:id="rId5"/>
    <p:sldId id="286" r:id="rId6"/>
    <p:sldId id="287" r:id="rId7"/>
    <p:sldId id="288" r:id="rId8"/>
    <p:sldId id="289" r:id="rId9"/>
    <p:sldId id="290" r:id="rId10"/>
    <p:sldId id="291" r:id="rId11"/>
    <p:sldId id="293" r:id="rId12"/>
    <p:sldId id="294" r:id="rId13"/>
    <p:sldId id="295" r:id="rId14"/>
    <p:sldId id="296" r:id="rId15"/>
    <p:sldId id="297" r:id="rId16"/>
  </p:sldIdLst>
  <p:sldSz cx="12192000" cy="6858000"/>
  <p:notesSz cx="6797675" cy="9928225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6EA"/>
    <a:srgbClr val="F8EBD4"/>
    <a:srgbClr val="FCF7EE"/>
    <a:srgbClr val="E4B253"/>
    <a:srgbClr val="EBE7CB"/>
    <a:srgbClr val="A07C48"/>
    <a:srgbClr val="FDDDDB"/>
    <a:srgbClr val="A81609"/>
    <a:srgbClr val="0047B9"/>
    <a:srgbClr val="780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15" autoAdjust="0"/>
    <p:restoredTop sz="93708" autoAdjust="0"/>
  </p:normalViewPr>
  <p:slideViewPr>
    <p:cSldViewPr snapToGrid="0" snapToObjects="1">
      <p:cViewPr varScale="1">
        <p:scale>
          <a:sx n="79" d="100"/>
          <a:sy n="79" d="100"/>
        </p:scale>
        <p:origin x="950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-21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04" tIns="45700" rIns="91404" bIns="4570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04" tIns="45700" rIns="91404" bIns="45700" rtlCol="0"/>
          <a:lstStyle>
            <a:lvl1pPr algn="r">
              <a:defRPr sz="1200"/>
            </a:lvl1pPr>
          </a:lstStyle>
          <a:p>
            <a:fld id="{44CBA838-1840-463F-9FDE-10A0AB8FFDF5}" type="datetimeFigureOut">
              <a:rPr lang="ru-RU" smtClean="0"/>
              <a:t>17.10.2022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04" tIns="45700" rIns="91404" bIns="45700" rtlCol="0" anchor="b"/>
          <a:lstStyle>
            <a:lvl1pPr algn="l">
              <a:defRPr sz="1200"/>
            </a:lvl1pPr>
          </a:lstStyle>
          <a:p>
            <a:r>
              <a:rPr lang="ru-RU"/>
              <a:t>1 - Оценка стоимости стартапа осуществуляется компанией Газпром нефть перед приобретением долей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04" tIns="45700" rIns="91404" bIns="45700" rtlCol="0" anchor="b"/>
          <a:lstStyle>
            <a:lvl1pPr algn="r">
              <a:defRPr sz="1200"/>
            </a:lvl1pPr>
          </a:lstStyle>
          <a:p>
            <a:fld id="{0008A911-C104-405D-80F5-47EBDA336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597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5"/>
            <a:ext cx="2945659" cy="496412"/>
          </a:xfrm>
          <a:prstGeom prst="rect">
            <a:avLst/>
          </a:prstGeom>
        </p:spPr>
        <p:txBody>
          <a:bodyPr vert="horz" lIns="91404" tIns="45700" rIns="91404" bIns="4570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8" y="5"/>
            <a:ext cx="2945659" cy="496412"/>
          </a:xfrm>
          <a:prstGeom prst="rect">
            <a:avLst/>
          </a:prstGeom>
        </p:spPr>
        <p:txBody>
          <a:bodyPr vert="horz" lIns="91404" tIns="45700" rIns="91404" bIns="45700" rtlCol="0"/>
          <a:lstStyle>
            <a:lvl1pPr algn="r">
              <a:defRPr sz="1200"/>
            </a:lvl1pPr>
          </a:lstStyle>
          <a:p>
            <a:fld id="{17C66BB7-6902-4455-92AB-92FC47F29BFB}" type="datetimeFigureOut">
              <a:rPr lang="ru-RU" smtClean="0"/>
              <a:t>17.10.2022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4" tIns="45700" rIns="91404" bIns="4570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12"/>
            <a:ext cx="5438140" cy="4467702"/>
          </a:xfrm>
          <a:prstGeom prst="rect">
            <a:avLst/>
          </a:prstGeom>
        </p:spPr>
        <p:txBody>
          <a:bodyPr vert="horz" lIns="91404" tIns="45700" rIns="91404" bIns="4570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6" y="9430096"/>
            <a:ext cx="2945659" cy="496412"/>
          </a:xfrm>
          <a:prstGeom prst="rect">
            <a:avLst/>
          </a:prstGeom>
        </p:spPr>
        <p:txBody>
          <a:bodyPr vert="horz" lIns="91404" tIns="45700" rIns="91404" bIns="45700" rtlCol="0" anchor="b"/>
          <a:lstStyle>
            <a:lvl1pPr algn="l">
              <a:defRPr sz="1200"/>
            </a:lvl1pPr>
          </a:lstStyle>
          <a:p>
            <a:r>
              <a:rPr lang="ru-RU"/>
              <a:t>1 - Оценка стоимости стартапа осуществуляется компанией Газпром нефть перед приобретением долей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8" y="9430096"/>
            <a:ext cx="2945659" cy="496412"/>
          </a:xfrm>
          <a:prstGeom prst="rect">
            <a:avLst/>
          </a:prstGeom>
        </p:spPr>
        <p:txBody>
          <a:bodyPr vert="horz" lIns="91404" tIns="45700" rIns="91404" bIns="45700" rtlCol="0" anchor="b"/>
          <a:lstStyle>
            <a:lvl1pPr algn="r">
              <a:defRPr sz="1200"/>
            </a:lvl1pPr>
          </a:lstStyle>
          <a:p>
            <a:fld id="{34FA6718-83F1-4573-9DAE-369402B251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7039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871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ogoEng" hidden="1"/>
          <p:cNvSpPr/>
          <p:nvPr/>
        </p:nvSpPr>
        <p:spPr>
          <a:xfrm>
            <a:off x="7246933" y="6500048"/>
            <a:ext cx="4200000" cy="16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r"/>
            <a:r>
              <a:rPr lang="en-US" sz="1000" noProof="0" dirty="0">
                <a:solidFill>
                  <a:schemeClr val="bg2"/>
                </a:solidFill>
              </a:rPr>
              <a:t>Gazprom</a:t>
            </a:r>
            <a:r>
              <a:rPr lang="en-US" sz="1000" baseline="0" noProof="0" dirty="0">
                <a:solidFill>
                  <a:schemeClr val="bg2"/>
                </a:solidFill>
              </a:rPr>
              <a:t> </a:t>
            </a:r>
            <a:r>
              <a:rPr lang="en-US" sz="1000" baseline="0" noProof="0" dirty="0" err="1">
                <a:solidFill>
                  <a:schemeClr val="bg2"/>
                </a:solidFill>
              </a:rPr>
              <a:t>neft</a:t>
            </a:r>
            <a:endParaRPr lang="ru-RU" sz="1000" noProof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39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all" baseline="0">
          <a:solidFill>
            <a:schemeClr val="tx1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0"/>
        </a:spcAft>
        <a:buClr>
          <a:schemeClr val="accent1"/>
        </a:buClr>
        <a:buSzPct val="90000"/>
        <a:buFont typeface="Wingdings" pitchFamily="2" charset="2"/>
        <a:buNone/>
        <a:defRPr sz="1800" b="1" kern="1200" cap="all" baseline="0">
          <a:solidFill>
            <a:schemeClr val="tx1"/>
          </a:solidFill>
          <a:latin typeface="+mj-lt"/>
          <a:ea typeface="+mn-ea"/>
          <a:cs typeface="+mn-cs"/>
        </a:defRPr>
      </a:lvl1pPr>
      <a:lvl2pPr marL="266700" marR="0" indent="-266700" algn="l" defTabSz="914400" rtl="0" eaLnBrk="1" fontAlgn="auto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100000"/>
        <a:buFont typeface="Wingdings" pitchFamily="2" charset="2"/>
        <a:buChar char="§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169863" algn="l" defTabSz="914400" rtl="0" eaLnBrk="1" latinLnBrk="0" hangingPunct="1">
        <a:lnSpc>
          <a:spcPct val="90000"/>
        </a:lnSpc>
        <a:spcBef>
          <a:spcPts val="300"/>
        </a:spcBef>
        <a:buClr>
          <a:schemeClr val="accent3"/>
        </a:buClr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387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5" orient="horz" pos="799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pos="3749" userDrawn="1">
          <p15:clr>
            <a:srgbClr val="F26B43"/>
          </p15:clr>
        </p15:guide>
        <p15:guide id="8" pos="3931" userDrawn="1">
          <p15:clr>
            <a:srgbClr val="F26B43"/>
          </p15:clr>
        </p15:guide>
        <p15:guide id="9" orient="horz" pos="2296" userDrawn="1">
          <p15:clr>
            <a:srgbClr val="F26B43"/>
          </p15:clr>
        </p15:guide>
        <p15:guide id="10" orient="horz" pos="2478" userDrawn="1">
          <p15:clr>
            <a:srgbClr val="F26B43"/>
          </p15:clr>
        </p15:guide>
        <p15:guide id="11" pos="2706" userDrawn="1">
          <p15:clr>
            <a:srgbClr val="F26B43"/>
          </p15:clr>
        </p15:guide>
        <p15:guide id="12" pos="2615" userDrawn="1">
          <p15:clr>
            <a:srgbClr val="F26B43"/>
          </p15:clr>
        </p15:guide>
        <p15:guide id="13" pos="2525" userDrawn="1">
          <p15:clr>
            <a:srgbClr val="F26B43"/>
          </p15:clr>
        </p15:guide>
        <p15:guide id="14" pos="4974" userDrawn="1">
          <p15:clr>
            <a:srgbClr val="F26B43"/>
          </p15:clr>
        </p15:guide>
        <p15:guide id="15" pos="5065" userDrawn="1">
          <p15:clr>
            <a:srgbClr val="F26B43"/>
          </p15:clr>
        </p15:guide>
        <p15:guide id="16" pos="5155" userDrawn="1">
          <p15:clr>
            <a:srgbClr val="F26B43"/>
          </p15:clr>
        </p15:guide>
        <p15:guide id="17" pos="347" userDrawn="1">
          <p15:clr>
            <a:srgbClr val="F26B43"/>
          </p15:clr>
        </p15:guide>
        <p15:guide id="18" orient="horz" pos="89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CD240E"/>
              </a:gs>
              <a:gs pos="81000">
                <a:srgbClr val="780303"/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268414"/>
            <a:ext cx="4299014" cy="43211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5426274" y="1723051"/>
            <a:ext cx="666902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КОМПЛЕКСНАЯ АВТОМАТИЗАЦИЯ УПРАВЛЕНИЯ ФИНАНСАМИ: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ОТ ЦЕНООБРАЗОВАНИЯ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ДО ОТЧЕТНОСТИ В «РОСТЕХ»</a:t>
            </a:r>
          </a:p>
          <a:p>
            <a:endParaRPr lang="ru-RU" sz="3200" b="1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Кашина Л.А. </a:t>
            </a:r>
            <a:r>
              <a:rPr lang="ru-RU" dirty="0">
                <a:solidFill>
                  <a:schemeClr val="bg1"/>
                </a:solidFill>
              </a:rPr>
              <a:t>– Финансовый директор АО «Калининградский янтарный комбинат»</a:t>
            </a:r>
          </a:p>
        </p:txBody>
      </p:sp>
    </p:spTree>
    <p:extLst>
      <p:ext uri="{BB962C8B-B14F-4D97-AF65-F5344CB8AC3E}">
        <p14:creationId xmlns:p14="http://schemas.microsoft.com/office/powerpoint/2010/main" val="309571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вал 19"/>
          <p:cNvSpPr/>
          <p:nvPr/>
        </p:nvSpPr>
        <p:spPr>
          <a:xfrm>
            <a:off x="8517208" y="1381625"/>
            <a:ext cx="2524784" cy="2479175"/>
          </a:xfrm>
          <a:prstGeom prst="ellipse">
            <a:avLst/>
          </a:prstGeom>
          <a:solidFill>
            <a:srgbClr val="F8EBD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6449438"/>
            <a:ext cx="12192000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1649308" y="351451"/>
            <a:ext cx="10228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Результаты проекта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7988" y="1412875"/>
            <a:ext cx="7954962" cy="4895850"/>
          </a:xfrm>
          <a:prstGeom prst="rect">
            <a:avLst/>
          </a:prstGeom>
          <a:noFill/>
        </p:spPr>
        <p:txBody>
          <a:bodyPr wrap="square" lIns="0" tIns="0" rIns="0" bIns="36000" rtlCol="0">
            <a:noAutofit/>
          </a:bodyPr>
          <a:lstStyle/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Управление продажами, включая розничные продажи.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Управление складами, включая адресное хранение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Управление закупками.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Производственный учет.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Управление автотранспортом.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Управление качеством.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Учет драгоценных металлов.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Кадровый учет.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Расчет заработной платы.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Учет затрат и расчет себестоимости.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Бюджетирование и финансовый учет.</a:t>
            </a:r>
          </a:p>
          <a:p>
            <a:pPr marL="342900" indent="-3429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/>
              <a:t>Бухгалтерский и налоговый учет.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588" y="2533650"/>
            <a:ext cx="5183425" cy="3454267"/>
          </a:xfrm>
          <a:prstGeom prst="rect">
            <a:avLst/>
          </a:prstGeom>
        </p:spPr>
      </p:pic>
      <p:sp>
        <p:nvSpPr>
          <p:cNvPr id="19" name="Овал 18"/>
          <p:cNvSpPr/>
          <p:nvPr/>
        </p:nvSpPr>
        <p:spPr>
          <a:xfrm>
            <a:off x="7269315" y="1901116"/>
            <a:ext cx="3845970" cy="3776493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7988" y="-1"/>
            <a:ext cx="1031133" cy="1031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7" y="123824"/>
            <a:ext cx="826573" cy="8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1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6449438"/>
            <a:ext cx="12192000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310552" y="1268413"/>
            <a:ext cx="41852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A81609"/>
                </a:solidFill>
              </a:rPr>
              <a:t>2020-2021 </a:t>
            </a:r>
            <a:r>
              <a:rPr lang="ru-RU" sz="2400" dirty="0" smtClean="0">
                <a:solidFill>
                  <a:srgbClr val="A81609"/>
                </a:solidFill>
              </a:rPr>
              <a:t>годы</a:t>
            </a:r>
            <a:endParaRPr lang="ru-RU" sz="2400" b="1" dirty="0"/>
          </a:p>
          <a:p>
            <a:r>
              <a:rPr lang="ru-RU" sz="4000" b="1" dirty="0" smtClean="0"/>
              <a:t>100 </a:t>
            </a:r>
            <a:r>
              <a:rPr lang="ru-RU" sz="2400" dirty="0" smtClean="0"/>
              <a:t>рабочих мест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2858075"/>
            <a:ext cx="4566783" cy="30451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645" y="1416010"/>
            <a:ext cx="6562368" cy="4487182"/>
          </a:xfrm>
          <a:prstGeom prst="rect">
            <a:avLst/>
          </a:prstGeom>
        </p:spPr>
      </p:pic>
      <p:sp>
        <p:nvSpPr>
          <p:cNvPr id="15" name="Овал 14"/>
          <p:cNvSpPr/>
          <p:nvPr/>
        </p:nvSpPr>
        <p:spPr>
          <a:xfrm>
            <a:off x="3342034" y="3461658"/>
            <a:ext cx="2763003" cy="2713090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495801" y="1843691"/>
            <a:ext cx="3930336" cy="3859335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1649308" y="351451"/>
            <a:ext cx="10228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Результаты проекта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07988" y="-1"/>
            <a:ext cx="1031133" cy="1031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7" y="123824"/>
            <a:ext cx="826573" cy="8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67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CD240E"/>
              </a:gs>
              <a:gs pos="81000">
                <a:srgbClr val="780303"/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268414"/>
            <a:ext cx="4299014" cy="43211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5426274" y="2751891"/>
            <a:ext cx="563225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Спасибо за внимание!</a:t>
            </a:r>
          </a:p>
          <a:p>
            <a:endParaRPr lang="ru-RU" sz="3200" b="1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info@razdolie.ru</a:t>
            </a:r>
          </a:p>
        </p:txBody>
      </p:sp>
    </p:spTree>
    <p:extLst>
      <p:ext uri="{BB962C8B-B14F-4D97-AF65-F5344CB8AC3E}">
        <p14:creationId xmlns:p14="http://schemas.microsoft.com/office/powerpoint/2010/main" val="31054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6449438"/>
            <a:ext cx="12192000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988" y="-1"/>
            <a:ext cx="1031133" cy="1031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7" y="123824"/>
            <a:ext cx="826573" cy="8308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1642215" y="351451"/>
            <a:ext cx="593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 Компании</a:t>
            </a:r>
            <a:endParaRPr lang="ru-RU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310552" y="1268413"/>
            <a:ext cx="29395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A81609"/>
                </a:solidFill>
              </a:rPr>
              <a:t>65% </a:t>
            </a:r>
            <a:r>
              <a:rPr lang="ru-RU" sz="2400" b="1" dirty="0">
                <a:solidFill>
                  <a:srgbClr val="A81609"/>
                </a:solidFill>
              </a:rPr>
              <a:t>мировой добычи </a:t>
            </a:r>
            <a:r>
              <a:rPr lang="ru-RU" sz="2400" b="1" dirty="0" smtClean="0">
                <a:solidFill>
                  <a:srgbClr val="A81609"/>
                </a:solidFill>
              </a:rPr>
              <a:t>янтаря</a:t>
            </a:r>
            <a:endParaRPr lang="ru-RU" sz="2400" b="1" dirty="0">
              <a:solidFill>
                <a:srgbClr val="A81609"/>
              </a:solidFill>
            </a:endParaRPr>
          </a:p>
          <a:p>
            <a:endParaRPr lang="ru-RU" sz="2400" b="1" dirty="0"/>
          </a:p>
          <a:p>
            <a:r>
              <a:rPr lang="ru-RU" b="1" dirty="0"/>
              <a:t>В 2022 году Калининградский янтарный комбинат отметил 75-летие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56"/>
          <a:stretch/>
        </p:blipFill>
        <p:spPr>
          <a:xfrm>
            <a:off x="4296569" y="1412875"/>
            <a:ext cx="7488237" cy="43653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802" y="3548414"/>
            <a:ext cx="2705945" cy="271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9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Овал 36"/>
          <p:cNvSpPr/>
          <p:nvPr/>
        </p:nvSpPr>
        <p:spPr>
          <a:xfrm>
            <a:off x="-463996" y="2684191"/>
            <a:ext cx="5420854" cy="5426684"/>
          </a:xfrm>
          <a:prstGeom prst="ellipse">
            <a:avLst/>
          </a:prstGeom>
          <a:solidFill>
            <a:srgbClr val="FCF6EA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1642215" y="351451"/>
            <a:ext cx="10228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ИТ-ландшафт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1" t="12304" r="19161"/>
          <a:stretch/>
        </p:blipFill>
        <p:spPr>
          <a:xfrm>
            <a:off x="7577847" y="1412875"/>
            <a:ext cx="4206166" cy="439296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07988" y="1410361"/>
            <a:ext cx="3175068" cy="408561"/>
          </a:xfrm>
          <a:prstGeom prst="rect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b="1" dirty="0" smtClean="0">
                <a:solidFill>
                  <a:schemeClr val="bg1"/>
                </a:solidFill>
              </a:rPr>
              <a:t>ИСХОДНЫЙ ЛАНДШАФТ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92917" y="1410361"/>
            <a:ext cx="3175068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b="1" dirty="0" smtClean="0">
                <a:solidFill>
                  <a:schemeClr val="bg1"/>
                </a:solidFill>
              </a:rPr>
              <a:t>ЦЕЛЕВОЙ ЛАНДШАФТ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25684" y="2140834"/>
            <a:ext cx="2357371" cy="68093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b="1" dirty="0">
                <a:solidFill>
                  <a:schemeClr val="tx1"/>
                </a:solidFill>
              </a:rPr>
              <a:t>1С:УПП 1.3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25684" y="3143682"/>
            <a:ext cx="2357371" cy="10605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b="1" dirty="0">
                <a:solidFill>
                  <a:schemeClr val="tx1"/>
                </a:solidFill>
              </a:rPr>
              <a:t>1С:ERP (в очень ограниченном функционале)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25684" y="4526150"/>
            <a:ext cx="2357371" cy="10605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b="1" dirty="0">
                <a:solidFill>
                  <a:schemeClr val="tx1"/>
                </a:solidFill>
              </a:rPr>
              <a:t>Учет ювелирных изделий на 1С:Предприятии 7.7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810614" y="2140834"/>
            <a:ext cx="2357371" cy="680936"/>
          </a:xfrm>
          <a:prstGeom prst="rect">
            <a:avLst/>
          </a:prstGeom>
          <a:noFill/>
          <a:ln w="12700">
            <a:solidFill>
              <a:srgbClr val="A816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600" b="1" dirty="0">
                <a:solidFill>
                  <a:schemeClr val="tx1"/>
                </a:solidFill>
              </a:rPr>
              <a:t>1С:</a:t>
            </a:r>
            <a:r>
              <a:rPr lang="en-US" sz="1600" b="1" dirty="0">
                <a:solidFill>
                  <a:schemeClr val="tx1"/>
                </a:solidFill>
              </a:rPr>
              <a:t>ERP</a:t>
            </a:r>
          </a:p>
        </p:txBody>
      </p:sp>
      <p:cxnSp>
        <p:nvCxnSpPr>
          <p:cNvPr id="19" name="Соединительная линия уступом 18"/>
          <p:cNvCxnSpPr>
            <a:endCxn id="17" idx="1"/>
          </p:cNvCxnSpPr>
          <p:nvPr/>
        </p:nvCxnSpPr>
        <p:spPr>
          <a:xfrm rot="16200000" flipH="1">
            <a:off x="-730480" y="3100264"/>
            <a:ext cx="3237506" cy="67482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6" idx="1"/>
          </p:cNvCxnSpPr>
          <p:nvPr/>
        </p:nvCxnSpPr>
        <p:spPr>
          <a:xfrm flipH="1" flipV="1">
            <a:off x="550863" y="3673959"/>
            <a:ext cx="67482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550863" y="2449553"/>
            <a:ext cx="67482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>
            <a:endCxn id="18" idx="1"/>
          </p:cNvCxnSpPr>
          <p:nvPr/>
        </p:nvCxnSpPr>
        <p:spPr>
          <a:xfrm rot="16200000" flipH="1">
            <a:off x="4149773" y="1820460"/>
            <a:ext cx="662381" cy="659301"/>
          </a:xfrm>
          <a:prstGeom prst="bentConnector2">
            <a:avLst/>
          </a:prstGeom>
          <a:ln>
            <a:solidFill>
              <a:srgbClr val="A816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Дуга 26"/>
          <p:cNvSpPr/>
          <p:nvPr/>
        </p:nvSpPr>
        <p:spPr>
          <a:xfrm>
            <a:off x="2571327" y="1740436"/>
            <a:ext cx="3015574" cy="3015574"/>
          </a:xfrm>
          <a:prstGeom prst="arc">
            <a:avLst>
              <a:gd name="adj1" fmla="val 19334"/>
              <a:gd name="adj2" fmla="val 5659913"/>
            </a:avLst>
          </a:prstGeom>
          <a:ln>
            <a:solidFill>
              <a:srgbClr val="A81609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8724851" y="2791628"/>
            <a:ext cx="3918994" cy="3848199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7577847" y="2940749"/>
            <a:ext cx="2665436" cy="2617286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6449438"/>
            <a:ext cx="12192000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07988" y="-1"/>
            <a:ext cx="1031133" cy="1031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7" y="123824"/>
            <a:ext cx="826573" cy="8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82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6449438"/>
            <a:ext cx="12192000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1642215" y="351451"/>
            <a:ext cx="10228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Выбор партнера</a:t>
            </a:r>
            <a:endParaRPr lang="ru-RU" sz="2400" b="1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1416267" y="1498078"/>
            <a:ext cx="9359466" cy="2463165"/>
            <a:chOff x="1149649" y="2017972"/>
            <a:chExt cx="9359466" cy="2463165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670641" y="2511453"/>
              <a:ext cx="3629772" cy="938607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ru-RU" sz="2800" b="1" dirty="0">
                  <a:solidFill>
                    <a:schemeClr val="bg1"/>
                  </a:solidFill>
                </a:rPr>
                <a:t>1С:</a:t>
              </a:r>
              <a:r>
                <a:rPr lang="en-US" sz="2800" b="1" dirty="0">
                  <a:solidFill>
                    <a:schemeClr val="bg1"/>
                  </a:solidFill>
                </a:rPr>
                <a:t>ERP 2 </a:t>
              </a:r>
              <a:endParaRPr lang="ru-RU" sz="2800" b="1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6358351" y="2511453"/>
              <a:ext cx="3629772" cy="938607"/>
              <a:chOff x="3992917" y="1421253"/>
              <a:chExt cx="3175068" cy="821027"/>
            </a:xfrm>
          </p:grpSpPr>
          <p:sp>
            <p:nvSpPr>
              <p:cNvPr id="28" name="Прямоугольник 27"/>
              <p:cNvSpPr/>
              <p:nvPr/>
            </p:nvSpPr>
            <p:spPr>
              <a:xfrm>
                <a:off x="3992917" y="1421253"/>
                <a:ext cx="3175068" cy="821027"/>
              </a:xfrm>
              <a:prstGeom prst="rect">
                <a:avLst/>
              </a:prstGeom>
              <a:solidFill>
                <a:srgbClr val="0047B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</a:pPr>
                <a:endParaRPr lang="ru-RU" sz="1600" b="1" dirty="0" smtClean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9" name="Группа 28"/>
              <p:cNvGrpSpPr/>
              <p:nvPr/>
            </p:nvGrpSpPr>
            <p:grpSpPr>
              <a:xfrm>
                <a:off x="4151313" y="1612297"/>
                <a:ext cx="2768338" cy="438937"/>
                <a:chOff x="-22224" y="-14288"/>
                <a:chExt cx="1371599" cy="217488"/>
              </a:xfrm>
              <a:solidFill>
                <a:schemeClr val="bg1"/>
              </a:solidFill>
            </p:grpSpPr>
            <p:sp>
              <p:nvSpPr>
                <p:cNvPr id="30" name="Freeform 5"/>
                <p:cNvSpPr>
                  <a:spLocks noEditPoints="1"/>
                </p:cNvSpPr>
                <p:nvPr/>
              </p:nvSpPr>
              <p:spPr bwMode="auto">
                <a:xfrm>
                  <a:off x="-22224" y="-14288"/>
                  <a:ext cx="514350" cy="217488"/>
                </a:xfrm>
                <a:custGeom>
                  <a:avLst/>
                  <a:gdLst>
                    <a:gd name="T0" fmla="*/ 165 w 238"/>
                    <a:gd name="T1" fmla="*/ 50 h 98"/>
                    <a:gd name="T2" fmla="*/ 181 w 238"/>
                    <a:gd name="T3" fmla="*/ 38 h 98"/>
                    <a:gd name="T4" fmla="*/ 194 w 238"/>
                    <a:gd name="T5" fmla="*/ 57 h 98"/>
                    <a:gd name="T6" fmla="*/ 181 w 238"/>
                    <a:gd name="T7" fmla="*/ 63 h 98"/>
                    <a:gd name="T8" fmla="*/ 172 w 238"/>
                    <a:gd name="T9" fmla="*/ 57 h 98"/>
                    <a:gd name="T10" fmla="*/ 171 w 238"/>
                    <a:gd name="T11" fmla="*/ 56 h 98"/>
                    <a:gd name="T12" fmla="*/ 170 w 238"/>
                    <a:gd name="T13" fmla="*/ 56 h 98"/>
                    <a:gd name="T14" fmla="*/ 149 w 238"/>
                    <a:gd name="T15" fmla="*/ 77 h 98"/>
                    <a:gd name="T16" fmla="*/ 205 w 238"/>
                    <a:gd name="T17" fmla="*/ 86 h 98"/>
                    <a:gd name="T18" fmla="*/ 196 w 238"/>
                    <a:gd name="T19" fmla="*/ 10 h 98"/>
                    <a:gd name="T20" fmla="*/ 144 w 238"/>
                    <a:gd name="T21" fmla="*/ 30 h 98"/>
                    <a:gd name="T22" fmla="*/ 132 w 238"/>
                    <a:gd name="T23" fmla="*/ 42 h 98"/>
                    <a:gd name="T24" fmla="*/ 83 w 238"/>
                    <a:gd name="T25" fmla="*/ 92 h 98"/>
                    <a:gd name="T26" fmla="*/ 119 w 238"/>
                    <a:gd name="T27" fmla="*/ 93 h 98"/>
                    <a:gd name="T28" fmla="*/ 165 w 238"/>
                    <a:gd name="T29" fmla="*/ 50 h 98"/>
                    <a:gd name="T30" fmla="*/ 153 w 238"/>
                    <a:gd name="T31" fmla="*/ 8 h 98"/>
                    <a:gd name="T32" fmla="*/ 114 w 238"/>
                    <a:gd name="T33" fmla="*/ 8 h 98"/>
                    <a:gd name="T34" fmla="*/ 63 w 238"/>
                    <a:gd name="T35" fmla="*/ 60 h 98"/>
                    <a:gd name="T36" fmla="*/ 43 w 238"/>
                    <a:gd name="T37" fmla="*/ 42 h 98"/>
                    <a:gd name="T38" fmla="*/ 55 w 238"/>
                    <a:gd name="T39" fmla="*/ 38 h 98"/>
                    <a:gd name="T40" fmla="*/ 65 w 238"/>
                    <a:gd name="T41" fmla="*/ 44 h 98"/>
                    <a:gd name="T42" fmla="*/ 86 w 238"/>
                    <a:gd name="T43" fmla="*/ 24 h 98"/>
                    <a:gd name="T44" fmla="*/ 27 w 238"/>
                    <a:gd name="T45" fmla="*/ 18 h 98"/>
                    <a:gd name="T46" fmla="*/ 44 w 238"/>
                    <a:gd name="T47" fmla="*/ 91 h 98"/>
                    <a:gd name="T48" fmla="*/ 92 w 238"/>
                    <a:gd name="T49" fmla="*/ 71 h 98"/>
                    <a:gd name="T50" fmla="*/ 153 w 238"/>
                    <a:gd name="T51" fmla="*/ 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38" h="98">
                      <a:moveTo>
                        <a:pt x="165" y="50"/>
                      </a:moveTo>
                      <a:cubicBezTo>
                        <a:pt x="170" y="45"/>
                        <a:pt x="177" y="38"/>
                        <a:pt x="181" y="38"/>
                      </a:cubicBezTo>
                      <a:cubicBezTo>
                        <a:pt x="192" y="36"/>
                        <a:pt x="200" y="48"/>
                        <a:pt x="194" y="57"/>
                      </a:cubicBezTo>
                      <a:cubicBezTo>
                        <a:pt x="191" y="62"/>
                        <a:pt x="187" y="64"/>
                        <a:pt x="181" y="63"/>
                      </a:cubicBezTo>
                      <a:cubicBezTo>
                        <a:pt x="176" y="63"/>
                        <a:pt x="175" y="60"/>
                        <a:pt x="172" y="57"/>
                      </a:cubicBezTo>
                      <a:cubicBezTo>
                        <a:pt x="171" y="56"/>
                        <a:pt x="171" y="56"/>
                        <a:pt x="171" y="56"/>
                      </a:cubicBezTo>
                      <a:cubicBezTo>
                        <a:pt x="170" y="56"/>
                        <a:pt x="170" y="56"/>
                        <a:pt x="170" y="56"/>
                      </a:cubicBezTo>
                      <a:cubicBezTo>
                        <a:pt x="149" y="77"/>
                        <a:pt x="149" y="77"/>
                        <a:pt x="149" y="77"/>
                      </a:cubicBezTo>
                      <a:cubicBezTo>
                        <a:pt x="164" y="91"/>
                        <a:pt x="186" y="98"/>
                        <a:pt x="205" y="86"/>
                      </a:cubicBezTo>
                      <a:cubicBezTo>
                        <a:pt x="238" y="65"/>
                        <a:pt x="226" y="20"/>
                        <a:pt x="196" y="10"/>
                      </a:cubicBezTo>
                      <a:cubicBezTo>
                        <a:pt x="172" y="4"/>
                        <a:pt x="156" y="17"/>
                        <a:pt x="144" y="30"/>
                      </a:cubicBezTo>
                      <a:cubicBezTo>
                        <a:pt x="140" y="34"/>
                        <a:pt x="136" y="38"/>
                        <a:pt x="132" y="42"/>
                      </a:cubicBezTo>
                      <a:cubicBezTo>
                        <a:pt x="83" y="92"/>
                        <a:pt x="83" y="92"/>
                        <a:pt x="83" y="92"/>
                      </a:cubicBezTo>
                      <a:cubicBezTo>
                        <a:pt x="119" y="93"/>
                        <a:pt x="119" y="93"/>
                        <a:pt x="119" y="93"/>
                      </a:cubicBezTo>
                      <a:cubicBezTo>
                        <a:pt x="134" y="79"/>
                        <a:pt x="150" y="64"/>
                        <a:pt x="165" y="50"/>
                      </a:cubicBezTo>
                      <a:close/>
                      <a:moveTo>
                        <a:pt x="153" y="8"/>
                      </a:moveTo>
                      <a:cubicBezTo>
                        <a:pt x="114" y="8"/>
                        <a:pt x="114" y="8"/>
                        <a:pt x="114" y="8"/>
                      </a:cubicBezTo>
                      <a:cubicBezTo>
                        <a:pt x="98" y="24"/>
                        <a:pt x="79" y="45"/>
                        <a:pt x="63" y="60"/>
                      </a:cubicBezTo>
                      <a:cubicBezTo>
                        <a:pt x="52" y="70"/>
                        <a:pt x="33" y="57"/>
                        <a:pt x="43" y="42"/>
                      </a:cubicBezTo>
                      <a:cubicBezTo>
                        <a:pt x="45" y="39"/>
                        <a:pt x="49" y="37"/>
                        <a:pt x="55" y="38"/>
                      </a:cubicBezTo>
                      <a:cubicBezTo>
                        <a:pt x="61" y="38"/>
                        <a:pt x="63" y="42"/>
                        <a:pt x="65" y="44"/>
                      </a:cubicBezTo>
                      <a:cubicBezTo>
                        <a:pt x="86" y="24"/>
                        <a:pt x="86" y="24"/>
                        <a:pt x="86" y="24"/>
                      </a:cubicBezTo>
                      <a:cubicBezTo>
                        <a:pt x="79" y="11"/>
                        <a:pt x="47" y="0"/>
                        <a:pt x="27" y="18"/>
                      </a:cubicBezTo>
                      <a:cubicBezTo>
                        <a:pt x="0" y="42"/>
                        <a:pt x="12" y="84"/>
                        <a:pt x="44" y="91"/>
                      </a:cubicBezTo>
                      <a:cubicBezTo>
                        <a:pt x="67" y="97"/>
                        <a:pt x="81" y="83"/>
                        <a:pt x="92" y="71"/>
                      </a:cubicBezTo>
                      <a:lnTo>
                        <a:pt x="153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110586" tIns="55293" rIns="110586" bIns="5529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183"/>
                </a:p>
              </p:txBody>
            </p:sp>
            <p:sp>
              <p:nvSpPr>
                <p:cNvPr id="31" name="Freeform 6"/>
                <p:cNvSpPr>
                  <a:spLocks noEditPoints="1"/>
                </p:cNvSpPr>
                <p:nvPr/>
              </p:nvSpPr>
              <p:spPr bwMode="auto">
                <a:xfrm>
                  <a:off x="547688" y="15875"/>
                  <a:ext cx="801687" cy="109538"/>
                </a:xfrm>
                <a:custGeom>
                  <a:avLst/>
                  <a:gdLst>
                    <a:gd name="T0" fmla="*/ 26 w 371"/>
                    <a:gd name="T1" fmla="*/ 1 h 49"/>
                    <a:gd name="T2" fmla="*/ 40 w 371"/>
                    <a:gd name="T3" fmla="*/ 4 h 49"/>
                    <a:gd name="T4" fmla="*/ 45 w 371"/>
                    <a:gd name="T5" fmla="*/ 15 h 49"/>
                    <a:gd name="T6" fmla="*/ 41 w 371"/>
                    <a:gd name="T7" fmla="*/ 25 h 49"/>
                    <a:gd name="T8" fmla="*/ 38 w 371"/>
                    <a:gd name="T9" fmla="*/ 29 h 49"/>
                    <a:gd name="T10" fmla="*/ 41 w 371"/>
                    <a:gd name="T11" fmla="*/ 32 h 49"/>
                    <a:gd name="T12" fmla="*/ 65 w 371"/>
                    <a:gd name="T13" fmla="*/ 1 h 49"/>
                    <a:gd name="T14" fmla="*/ 99 w 371"/>
                    <a:gd name="T15" fmla="*/ 37 h 49"/>
                    <a:gd name="T16" fmla="*/ 101 w 371"/>
                    <a:gd name="T17" fmla="*/ 1 h 49"/>
                    <a:gd name="T18" fmla="*/ 122 w 371"/>
                    <a:gd name="T19" fmla="*/ 36 h 49"/>
                    <a:gd name="T20" fmla="*/ 83 w 371"/>
                    <a:gd name="T21" fmla="*/ 49 h 49"/>
                    <a:gd name="T22" fmla="*/ 64 w 371"/>
                    <a:gd name="T23" fmla="*/ 49 h 49"/>
                    <a:gd name="T24" fmla="*/ 21 w 371"/>
                    <a:gd name="T25" fmla="*/ 32 h 49"/>
                    <a:gd name="T26" fmla="*/ 18 w 371"/>
                    <a:gd name="T27" fmla="*/ 31 h 49"/>
                    <a:gd name="T28" fmla="*/ 0 w 371"/>
                    <a:gd name="T29" fmla="*/ 47 h 49"/>
                    <a:gd name="T30" fmla="*/ 23 w 371"/>
                    <a:gd name="T31" fmla="*/ 19 h 49"/>
                    <a:gd name="T32" fmla="*/ 26 w 371"/>
                    <a:gd name="T33" fmla="*/ 18 h 49"/>
                    <a:gd name="T34" fmla="*/ 27 w 371"/>
                    <a:gd name="T35" fmla="*/ 17 h 49"/>
                    <a:gd name="T36" fmla="*/ 27 w 371"/>
                    <a:gd name="T37" fmla="*/ 14 h 49"/>
                    <a:gd name="T38" fmla="*/ 18 w 371"/>
                    <a:gd name="T39" fmla="*/ 13 h 49"/>
                    <a:gd name="T40" fmla="*/ 73 w 371"/>
                    <a:gd name="T41" fmla="*/ 19 h 49"/>
                    <a:gd name="T42" fmla="*/ 153 w 371"/>
                    <a:gd name="T43" fmla="*/ 1 h 49"/>
                    <a:gd name="T44" fmla="*/ 185 w 371"/>
                    <a:gd name="T45" fmla="*/ 2 h 49"/>
                    <a:gd name="T46" fmla="*/ 192 w 371"/>
                    <a:gd name="T47" fmla="*/ 8 h 49"/>
                    <a:gd name="T48" fmla="*/ 197 w 371"/>
                    <a:gd name="T49" fmla="*/ 20 h 49"/>
                    <a:gd name="T50" fmla="*/ 196 w 371"/>
                    <a:gd name="T51" fmla="*/ 36 h 49"/>
                    <a:gd name="T52" fmla="*/ 187 w 371"/>
                    <a:gd name="T53" fmla="*/ 46 h 49"/>
                    <a:gd name="T54" fmla="*/ 174 w 371"/>
                    <a:gd name="T55" fmla="*/ 49 h 49"/>
                    <a:gd name="T56" fmla="*/ 153 w 371"/>
                    <a:gd name="T57" fmla="*/ 1 h 49"/>
                    <a:gd name="T58" fmla="*/ 171 w 371"/>
                    <a:gd name="T59" fmla="*/ 35 h 49"/>
                    <a:gd name="T60" fmla="*/ 178 w 371"/>
                    <a:gd name="T61" fmla="*/ 33 h 49"/>
                    <a:gd name="T62" fmla="*/ 180 w 371"/>
                    <a:gd name="T63" fmla="*/ 25 h 49"/>
                    <a:gd name="T64" fmla="*/ 175 w 371"/>
                    <a:gd name="T65" fmla="*/ 15 h 49"/>
                    <a:gd name="T66" fmla="*/ 200 w 371"/>
                    <a:gd name="T67" fmla="*/ 25 h 49"/>
                    <a:gd name="T68" fmla="*/ 216 w 371"/>
                    <a:gd name="T69" fmla="*/ 1 h 49"/>
                    <a:gd name="T70" fmla="*/ 246 w 371"/>
                    <a:gd name="T71" fmla="*/ 6 h 49"/>
                    <a:gd name="T72" fmla="*/ 252 w 371"/>
                    <a:gd name="T73" fmla="*/ 32 h 49"/>
                    <a:gd name="T74" fmla="*/ 241 w 371"/>
                    <a:gd name="T75" fmla="*/ 46 h 49"/>
                    <a:gd name="T76" fmla="*/ 219 w 371"/>
                    <a:gd name="T77" fmla="*/ 49 h 49"/>
                    <a:gd name="T78" fmla="*/ 208 w 371"/>
                    <a:gd name="T79" fmla="*/ 43 h 49"/>
                    <a:gd name="T80" fmla="*/ 200 w 371"/>
                    <a:gd name="T81" fmla="*/ 25 h 49"/>
                    <a:gd name="T82" fmla="*/ 221 w 371"/>
                    <a:gd name="T83" fmla="*/ 33 h 49"/>
                    <a:gd name="T84" fmla="*/ 230 w 371"/>
                    <a:gd name="T85" fmla="*/ 35 h 49"/>
                    <a:gd name="T86" fmla="*/ 235 w 371"/>
                    <a:gd name="T87" fmla="*/ 24 h 49"/>
                    <a:gd name="T88" fmla="*/ 230 w 371"/>
                    <a:gd name="T89" fmla="*/ 14 h 49"/>
                    <a:gd name="T90" fmla="*/ 221 w 371"/>
                    <a:gd name="T91" fmla="*/ 16 h 49"/>
                    <a:gd name="T92" fmla="*/ 259 w 371"/>
                    <a:gd name="T93" fmla="*/ 1 h 49"/>
                    <a:gd name="T94" fmla="*/ 298 w 371"/>
                    <a:gd name="T95" fmla="*/ 34 h 49"/>
                    <a:gd name="T96" fmla="*/ 258 w 371"/>
                    <a:gd name="T97" fmla="*/ 1 h 49"/>
                    <a:gd name="T98" fmla="*/ 320 w 371"/>
                    <a:gd name="T99" fmla="*/ 1 h 49"/>
                    <a:gd name="T100" fmla="*/ 302 w 371"/>
                    <a:gd name="T101" fmla="*/ 1 h 49"/>
                    <a:gd name="T102" fmla="*/ 370 w 371"/>
                    <a:gd name="T103" fmla="*/ 1 h 49"/>
                    <a:gd name="T104" fmla="*/ 346 w 371"/>
                    <a:gd name="T105" fmla="*/ 17 h 49"/>
                    <a:gd name="T106" fmla="*/ 346 w 371"/>
                    <a:gd name="T107" fmla="*/ 30 h 49"/>
                    <a:gd name="T108" fmla="*/ 371 w 371"/>
                    <a:gd name="T109" fmla="*/ 49 h 49"/>
                    <a:gd name="T110" fmla="*/ 330 w 371"/>
                    <a:gd name="T111" fmla="*/ 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71" h="49">
                      <a:moveTo>
                        <a:pt x="0" y="47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8" y="1"/>
                        <a:pt x="30" y="1"/>
                        <a:pt x="32" y="1"/>
                      </a:cubicBezTo>
                      <a:cubicBezTo>
                        <a:pt x="33" y="1"/>
                        <a:pt x="35" y="1"/>
                        <a:pt x="36" y="2"/>
                      </a:cubicBezTo>
                      <a:cubicBezTo>
                        <a:pt x="38" y="2"/>
                        <a:pt x="39" y="3"/>
                        <a:pt x="40" y="4"/>
                      </a:cubicBezTo>
                      <a:cubicBezTo>
                        <a:pt x="41" y="4"/>
                        <a:pt x="42" y="5"/>
                        <a:pt x="43" y="6"/>
                      </a:cubicBezTo>
                      <a:cubicBezTo>
                        <a:pt x="44" y="8"/>
                        <a:pt x="44" y="9"/>
                        <a:pt x="45" y="10"/>
                      </a:cubicBezTo>
                      <a:cubicBezTo>
                        <a:pt x="45" y="12"/>
                        <a:pt x="45" y="13"/>
                        <a:pt x="45" y="15"/>
                      </a:cubicBezTo>
                      <a:cubicBezTo>
                        <a:pt x="45" y="16"/>
                        <a:pt x="45" y="17"/>
                        <a:pt x="45" y="19"/>
                      </a:cubicBezTo>
                      <a:cubicBezTo>
                        <a:pt x="45" y="20"/>
                        <a:pt x="44" y="21"/>
                        <a:pt x="44" y="22"/>
                      </a:cubicBezTo>
                      <a:cubicBezTo>
                        <a:pt x="43" y="23"/>
                        <a:pt x="42" y="24"/>
                        <a:pt x="41" y="25"/>
                      </a:cubicBezTo>
                      <a:cubicBezTo>
                        <a:pt x="40" y="26"/>
                        <a:pt x="39" y="26"/>
                        <a:pt x="38" y="27"/>
                      </a:cubicBezTo>
                      <a:cubicBezTo>
                        <a:pt x="38" y="27"/>
                        <a:pt x="38" y="27"/>
                        <a:pt x="37" y="28"/>
                      </a:cubicBezTo>
                      <a:cubicBezTo>
                        <a:pt x="38" y="28"/>
                        <a:pt x="38" y="28"/>
                        <a:pt x="38" y="29"/>
                      </a:cubicBezTo>
                      <a:cubicBezTo>
                        <a:pt x="39" y="29"/>
                        <a:pt x="39" y="30"/>
                        <a:pt x="40" y="30"/>
                      </a:cubicBezTo>
                      <a:cubicBezTo>
                        <a:pt x="40" y="30"/>
                        <a:pt x="40" y="30"/>
                        <a:pt x="40" y="30"/>
                      </a:cubicBezTo>
                      <a:cubicBezTo>
                        <a:pt x="40" y="31"/>
                        <a:pt x="41" y="31"/>
                        <a:pt x="41" y="32"/>
                      </a:cubicBezTo>
                      <a:cubicBezTo>
                        <a:pt x="42" y="32"/>
                        <a:pt x="42" y="33"/>
                        <a:pt x="42" y="33"/>
                      </a:cubicBezTo>
                      <a:cubicBezTo>
                        <a:pt x="48" y="43"/>
                        <a:pt x="48" y="43"/>
                        <a:pt x="48" y="43"/>
                      </a:cubicBezTo>
                      <a:cubicBezTo>
                        <a:pt x="65" y="1"/>
                        <a:pt x="65" y="1"/>
                        <a:pt x="65" y="1"/>
                      </a:cubicBezTo>
                      <a:cubicBezTo>
                        <a:pt x="83" y="1"/>
                        <a:pt x="83" y="1"/>
                        <a:pt x="83" y="1"/>
                      </a:cubicBezTo>
                      <a:cubicBezTo>
                        <a:pt x="99" y="41"/>
                        <a:pt x="99" y="41"/>
                        <a:pt x="99" y="41"/>
                      </a:cubicBezTo>
                      <a:cubicBezTo>
                        <a:pt x="99" y="37"/>
                        <a:pt x="99" y="37"/>
                        <a:pt x="99" y="37"/>
                      </a:cubicBezTo>
                      <a:cubicBezTo>
                        <a:pt x="123" y="14"/>
                        <a:pt x="123" y="14"/>
                        <a:pt x="123" y="14"/>
                      </a:cubicBezTo>
                      <a:cubicBezTo>
                        <a:pt x="101" y="14"/>
                        <a:pt x="101" y="14"/>
                        <a:pt x="101" y="14"/>
                      </a:cubicBezTo>
                      <a:cubicBezTo>
                        <a:pt x="101" y="1"/>
                        <a:pt x="101" y="1"/>
                        <a:pt x="101" y="1"/>
                      </a:cubicBezTo>
                      <a:cubicBezTo>
                        <a:pt x="146" y="1"/>
                        <a:pt x="146" y="1"/>
                        <a:pt x="146" y="1"/>
                      </a:cubicBezTo>
                      <a:cubicBezTo>
                        <a:pt x="146" y="12"/>
                        <a:pt x="146" y="12"/>
                        <a:pt x="146" y="12"/>
                      </a:cubicBezTo>
                      <a:cubicBezTo>
                        <a:pt x="122" y="36"/>
                        <a:pt x="122" y="36"/>
                        <a:pt x="122" y="36"/>
                      </a:cubicBezTo>
                      <a:cubicBezTo>
                        <a:pt x="147" y="36"/>
                        <a:pt x="147" y="36"/>
                        <a:pt x="147" y="36"/>
                      </a:cubicBezTo>
                      <a:cubicBezTo>
                        <a:pt x="147" y="49"/>
                        <a:pt x="147" y="49"/>
                        <a:pt x="147" y="49"/>
                      </a:cubicBezTo>
                      <a:cubicBezTo>
                        <a:pt x="83" y="49"/>
                        <a:pt x="83" y="49"/>
                        <a:pt x="83" y="49"/>
                      </a:cubicBezTo>
                      <a:cubicBezTo>
                        <a:pt x="81" y="41"/>
                        <a:pt x="81" y="41"/>
                        <a:pt x="81" y="41"/>
                      </a:cubicBezTo>
                      <a:cubicBezTo>
                        <a:pt x="66" y="41"/>
                        <a:pt x="66" y="41"/>
                        <a:pt x="66" y="41"/>
                      </a:cubicBezTo>
                      <a:cubicBezTo>
                        <a:pt x="64" y="49"/>
                        <a:pt x="64" y="49"/>
                        <a:pt x="64" y="49"/>
                      </a:cubicBezTo>
                      <a:cubicBezTo>
                        <a:pt x="30" y="49"/>
                        <a:pt x="30" y="49"/>
                        <a:pt x="30" y="49"/>
                      </a:cubicBezTo>
                      <a:cubicBezTo>
                        <a:pt x="28" y="46"/>
                        <a:pt x="23" y="37"/>
                        <a:pt x="22" y="34"/>
                      </a:cubicBezTo>
                      <a:cubicBezTo>
                        <a:pt x="21" y="33"/>
                        <a:pt x="21" y="33"/>
                        <a:pt x="21" y="32"/>
                      </a:cubicBezTo>
                      <a:cubicBezTo>
                        <a:pt x="20" y="32"/>
                        <a:pt x="20" y="32"/>
                        <a:pt x="20" y="31"/>
                      </a:cubicBezTo>
                      <a:cubicBezTo>
                        <a:pt x="19" y="31"/>
                        <a:pt x="19" y="31"/>
                        <a:pt x="19" y="31"/>
                      </a:cubicBezTo>
                      <a:cubicBezTo>
                        <a:pt x="18" y="31"/>
                        <a:pt x="18" y="31"/>
                        <a:pt x="18" y="31"/>
                      </a:cubicBezTo>
                      <a:cubicBezTo>
                        <a:pt x="18" y="49"/>
                        <a:pt x="18" y="49"/>
                        <a:pt x="18" y="49"/>
                      </a:cubicBezTo>
                      <a:cubicBezTo>
                        <a:pt x="0" y="49"/>
                        <a:pt x="0" y="49"/>
                        <a:pt x="0" y="49"/>
                      </a:cubicBezTo>
                      <a:lnTo>
                        <a:pt x="0" y="47"/>
                      </a:lnTo>
                      <a:close/>
                      <a:moveTo>
                        <a:pt x="18" y="19"/>
                      </a:move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9"/>
                        <a:pt x="23" y="19"/>
                        <a:pt x="23" y="19"/>
                      </a:cubicBezTo>
                      <a:cubicBezTo>
                        <a:pt x="24" y="19"/>
                        <a:pt x="25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7" y="18"/>
                        <a:pt x="27" y="18"/>
                        <a:pt x="27" y="17"/>
                      </a:cubicBezTo>
                      <a:cubicBezTo>
                        <a:pt x="27" y="17"/>
                        <a:pt x="27" y="17"/>
                        <a:pt x="27" y="17"/>
                      </a:cubicBezTo>
                      <a:cubicBezTo>
                        <a:pt x="27" y="17"/>
                        <a:pt x="27" y="17"/>
                        <a:pt x="27" y="17"/>
                      </a:cubicBezTo>
                      <a:cubicBezTo>
                        <a:pt x="27" y="16"/>
                        <a:pt x="27" y="16"/>
                        <a:pt x="27" y="16"/>
                      </a:cubicBezTo>
                      <a:cubicBezTo>
                        <a:pt x="27" y="15"/>
                        <a:pt x="27" y="14"/>
                        <a:pt x="27" y="14"/>
                      </a:cubicBezTo>
                      <a:cubicBezTo>
                        <a:pt x="27" y="14"/>
                        <a:pt x="27" y="14"/>
                        <a:pt x="27" y="14"/>
                      </a:cubicBezTo>
                      <a:cubicBezTo>
                        <a:pt x="26" y="14"/>
                        <a:pt x="26" y="13"/>
                        <a:pt x="25" y="13"/>
                      </a:cubicBezTo>
                      <a:cubicBezTo>
                        <a:pt x="24" y="13"/>
                        <a:pt x="23" y="13"/>
                        <a:pt x="22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lnTo>
                        <a:pt x="18" y="19"/>
                      </a:lnTo>
                      <a:close/>
                      <a:moveTo>
                        <a:pt x="76" y="28"/>
                      </a:moveTo>
                      <a:cubicBezTo>
                        <a:pt x="73" y="19"/>
                        <a:pt x="73" y="19"/>
                        <a:pt x="73" y="19"/>
                      </a:cubicBezTo>
                      <a:cubicBezTo>
                        <a:pt x="71" y="28"/>
                        <a:pt x="71" y="28"/>
                        <a:pt x="71" y="28"/>
                      </a:cubicBezTo>
                      <a:lnTo>
                        <a:pt x="76" y="28"/>
                      </a:lnTo>
                      <a:close/>
                      <a:moveTo>
                        <a:pt x="153" y="1"/>
                      </a:moveTo>
                      <a:cubicBezTo>
                        <a:pt x="174" y="1"/>
                        <a:pt x="174" y="1"/>
                        <a:pt x="174" y="1"/>
                      </a:cubicBezTo>
                      <a:cubicBezTo>
                        <a:pt x="176" y="1"/>
                        <a:pt x="178" y="1"/>
                        <a:pt x="180" y="1"/>
                      </a:cubicBezTo>
                      <a:cubicBezTo>
                        <a:pt x="182" y="1"/>
                        <a:pt x="184" y="2"/>
                        <a:pt x="185" y="2"/>
                      </a:cubicBezTo>
                      <a:cubicBezTo>
                        <a:pt x="187" y="3"/>
                        <a:pt x="188" y="4"/>
                        <a:pt x="189" y="5"/>
                      </a:cubicBezTo>
                      <a:cubicBezTo>
                        <a:pt x="190" y="5"/>
                        <a:pt x="191" y="6"/>
                        <a:pt x="192" y="8"/>
                      </a:cubicBezTo>
                      <a:cubicBezTo>
                        <a:pt x="192" y="8"/>
                        <a:pt x="192" y="8"/>
                        <a:pt x="192" y="8"/>
                      </a:cubicBezTo>
                      <a:cubicBezTo>
                        <a:pt x="193" y="9"/>
                        <a:pt x="194" y="10"/>
                        <a:pt x="195" y="11"/>
                      </a:cubicBezTo>
                      <a:cubicBezTo>
                        <a:pt x="195" y="13"/>
                        <a:pt x="196" y="14"/>
                        <a:pt x="196" y="15"/>
                      </a:cubicBezTo>
                      <a:cubicBezTo>
                        <a:pt x="197" y="17"/>
                        <a:pt x="197" y="18"/>
                        <a:pt x="197" y="20"/>
                      </a:cubicBezTo>
                      <a:cubicBezTo>
                        <a:pt x="198" y="21"/>
                        <a:pt x="198" y="23"/>
                        <a:pt x="198" y="24"/>
                      </a:cubicBezTo>
                      <a:cubicBezTo>
                        <a:pt x="198" y="27"/>
                        <a:pt x="197" y="29"/>
                        <a:pt x="197" y="31"/>
                      </a:cubicBezTo>
                      <a:cubicBezTo>
                        <a:pt x="197" y="33"/>
                        <a:pt x="196" y="35"/>
                        <a:pt x="196" y="36"/>
                      </a:cubicBezTo>
                      <a:cubicBezTo>
                        <a:pt x="195" y="38"/>
                        <a:pt x="194" y="39"/>
                        <a:pt x="193" y="40"/>
                      </a:cubicBezTo>
                      <a:cubicBezTo>
                        <a:pt x="193" y="41"/>
                        <a:pt x="192" y="43"/>
                        <a:pt x="190" y="43"/>
                      </a:cubicBezTo>
                      <a:cubicBezTo>
                        <a:pt x="189" y="45"/>
                        <a:pt x="188" y="45"/>
                        <a:pt x="187" y="46"/>
                      </a:cubicBezTo>
                      <a:cubicBezTo>
                        <a:pt x="186" y="47"/>
                        <a:pt x="184" y="47"/>
                        <a:pt x="183" y="47"/>
                      </a:cubicBezTo>
                      <a:cubicBezTo>
                        <a:pt x="182" y="48"/>
                        <a:pt x="180" y="48"/>
                        <a:pt x="178" y="48"/>
                      </a:cubicBezTo>
                      <a:cubicBezTo>
                        <a:pt x="177" y="49"/>
                        <a:pt x="176" y="49"/>
                        <a:pt x="174" y="49"/>
                      </a:cubicBezTo>
                      <a:cubicBezTo>
                        <a:pt x="151" y="49"/>
                        <a:pt x="151" y="49"/>
                        <a:pt x="151" y="49"/>
                      </a:cubicBezTo>
                      <a:cubicBezTo>
                        <a:pt x="151" y="1"/>
                        <a:pt x="151" y="1"/>
                        <a:pt x="151" y="1"/>
                      </a:cubicBezTo>
                      <a:lnTo>
                        <a:pt x="153" y="1"/>
                      </a:lnTo>
                      <a:close/>
                      <a:moveTo>
                        <a:pt x="169" y="14"/>
                      </a:moveTo>
                      <a:cubicBezTo>
                        <a:pt x="169" y="35"/>
                        <a:pt x="169" y="35"/>
                        <a:pt x="169" y="35"/>
                      </a:cubicBezTo>
                      <a:cubicBezTo>
                        <a:pt x="171" y="35"/>
                        <a:pt x="171" y="35"/>
                        <a:pt x="171" y="35"/>
                      </a:cubicBezTo>
                      <a:cubicBezTo>
                        <a:pt x="172" y="35"/>
                        <a:pt x="173" y="35"/>
                        <a:pt x="174" y="35"/>
                      </a:cubicBezTo>
                      <a:cubicBezTo>
                        <a:pt x="175" y="35"/>
                        <a:pt x="176" y="35"/>
                        <a:pt x="176" y="34"/>
                      </a:cubicBezTo>
                      <a:cubicBezTo>
                        <a:pt x="177" y="34"/>
                        <a:pt x="177" y="34"/>
                        <a:pt x="178" y="33"/>
                      </a:cubicBezTo>
                      <a:cubicBezTo>
                        <a:pt x="178" y="33"/>
                        <a:pt x="178" y="32"/>
                        <a:pt x="179" y="32"/>
                      </a:cubicBezTo>
                      <a:cubicBezTo>
                        <a:pt x="179" y="31"/>
                        <a:pt x="179" y="30"/>
                        <a:pt x="179" y="29"/>
                      </a:cubicBezTo>
                      <a:cubicBezTo>
                        <a:pt x="179" y="28"/>
                        <a:pt x="180" y="27"/>
                        <a:pt x="180" y="25"/>
                      </a:cubicBezTo>
                      <a:cubicBezTo>
                        <a:pt x="180" y="23"/>
                        <a:pt x="179" y="21"/>
                        <a:pt x="179" y="19"/>
                      </a:cubicBezTo>
                      <a:cubicBezTo>
                        <a:pt x="179" y="18"/>
                        <a:pt x="178" y="17"/>
                        <a:pt x="178" y="16"/>
                      </a:cubicBezTo>
                      <a:cubicBezTo>
                        <a:pt x="177" y="16"/>
                        <a:pt x="176" y="15"/>
                        <a:pt x="175" y="15"/>
                      </a:cubicBezTo>
                      <a:cubicBezTo>
                        <a:pt x="174" y="14"/>
                        <a:pt x="172" y="14"/>
                        <a:pt x="171" y="14"/>
                      </a:cubicBezTo>
                      <a:lnTo>
                        <a:pt x="169" y="14"/>
                      </a:lnTo>
                      <a:close/>
                      <a:moveTo>
                        <a:pt x="200" y="25"/>
                      </a:moveTo>
                      <a:cubicBezTo>
                        <a:pt x="200" y="21"/>
                        <a:pt x="201" y="17"/>
                        <a:pt x="202" y="14"/>
                      </a:cubicBezTo>
                      <a:cubicBezTo>
                        <a:pt x="203" y="11"/>
                        <a:pt x="205" y="9"/>
                        <a:pt x="207" y="6"/>
                      </a:cubicBezTo>
                      <a:cubicBezTo>
                        <a:pt x="210" y="4"/>
                        <a:pt x="212" y="3"/>
                        <a:pt x="216" y="1"/>
                      </a:cubicBezTo>
                      <a:cubicBezTo>
                        <a:pt x="219" y="0"/>
                        <a:pt x="222" y="0"/>
                        <a:pt x="226" y="0"/>
                      </a:cubicBezTo>
                      <a:cubicBezTo>
                        <a:pt x="231" y="0"/>
                        <a:pt x="234" y="0"/>
                        <a:pt x="237" y="1"/>
                      </a:cubicBezTo>
                      <a:cubicBezTo>
                        <a:pt x="241" y="2"/>
                        <a:pt x="243" y="4"/>
                        <a:pt x="246" y="6"/>
                      </a:cubicBezTo>
                      <a:cubicBezTo>
                        <a:pt x="248" y="9"/>
                        <a:pt x="250" y="11"/>
                        <a:pt x="251" y="14"/>
                      </a:cubicBezTo>
                      <a:cubicBezTo>
                        <a:pt x="252" y="17"/>
                        <a:pt x="253" y="21"/>
                        <a:pt x="253" y="24"/>
                      </a:cubicBezTo>
                      <a:cubicBezTo>
                        <a:pt x="253" y="27"/>
                        <a:pt x="252" y="30"/>
                        <a:pt x="252" y="32"/>
                      </a:cubicBezTo>
                      <a:cubicBezTo>
                        <a:pt x="251" y="34"/>
                        <a:pt x="251" y="36"/>
                        <a:pt x="250" y="38"/>
                      </a:cubicBezTo>
                      <a:cubicBezTo>
                        <a:pt x="249" y="40"/>
                        <a:pt x="247" y="41"/>
                        <a:pt x="246" y="43"/>
                      </a:cubicBezTo>
                      <a:cubicBezTo>
                        <a:pt x="244" y="44"/>
                        <a:pt x="243" y="45"/>
                        <a:pt x="241" y="46"/>
                      </a:cubicBezTo>
                      <a:cubicBezTo>
                        <a:pt x="239" y="47"/>
                        <a:pt x="237" y="48"/>
                        <a:pt x="235" y="49"/>
                      </a:cubicBezTo>
                      <a:cubicBezTo>
                        <a:pt x="232" y="49"/>
                        <a:pt x="230" y="49"/>
                        <a:pt x="227" y="49"/>
                      </a:cubicBezTo>
                      <a:cubicBezTo>
                        <a:pt x="224" y="49"/>
                        <a:pt x="222" y="49"/>
                        <a:pt x="219" y="49"/>
                      </a:cubicBezTo>
                      <a:cubicBezTo>
                        <a:pt x="217" y="48"/>
                        <a:pt x="215" y="48"/>
                        <a:pt x="213" y="47"/>
                      </a:cubicBezTo>
                      <a:cubicBezTo>
                        <a:pt x="213" y="47"/>
                        <a:pt x="213" y="47"/>
                        <a:pt x="213" y="47"/>
                      </a:cubicBezTo>
                      <a:cubicBezTo>
                        <a:pt x="211" y="46"/>
                        <a:pt x="209" y="45"/>
                        <a:pt x="208" y="43"/>
                      </a:cubicBezTo>
                      <a:cubicBezTo>
                        <a:pt x="206" y="42"/>
                        <a:pt x="205" y="41"/>
                        <a:pt x="204" y="39"/>
                      </a:cubicBezTo>
                      <a:cubicBezTo>
                        <a:pt x="203" y="37"/>
                        <a:pt x="202" y="35"/>
                        <a:pt x="201" y="32"/>
                      </a:cubicBezTo>
                      <a:cubicBezTo>
                        <a:pt x="201" y="30"/>
                        <a:pt x="200" y="27"/>
                        <a:pt x="200" y="25"/>
                      </a:cubicBezTo>
                      <a:close/>
                      <a:moveTo>
                        <a:pt x="218" y="25"/>
                      </a:moveTo>
                      <a:cubicBezTo>
                        <a:pt x="218" y="27"/>
                        <a:pt x="218" y="29"/>
                        <a:pt x="219" y="30"/>
                      </a:cubicBezTo>
                      <a:cubicBezTo>
                        <a:pt x="219" y="31"/>
                        <a:pt x="220" y="32"/>
                        <a:pt x="221" y="33"/>
                      </a:cubicBezTo>
                      <a:cubicBezTo>
                        <a:pt x="221" y="34"/>
                        <a:pt x="222" y="35"/>
                        <a:pt x="223" y="35"/>
                      </a:cubicBezTo>
                      <a:cubicBezTo>
                        <a:pt x="224" y="35"/>
                        <a:pt x="225" y="36"/>
                        <a:pt x="227" y="36"/>
                      </a:cubicBezTo>
                      <a:cubicBezTo>
                        <a:pt x="228" y="36"/>
                        <a:pt x="229" y="35"/>
                        <a:pt x="230" y="35"/>
                      </a:cubicBezTo>
                      <a:cubicBezTo>
                        <a:pt x="231" y="35"/>
                        <a:pt x="232" y="34"/>
                        <a:pt x="233" y="33"/>
                      </a:cubicBezTo>
                      <a:cubicBezTo>
                        <a:pt x="233" y="33"/>
                        <a:pt x="234" y="31"/>
                        <a:pt x="234" y="30"/>
                      </a:cubicBezTo>
                      <a:cubicBezTo>
                        <a:pt x="234" y="28"/>
                        <a:pt x="235" y="27"/>
                        <a:pt x="235" y="24"/>
                      </a:cubicBezTo>
                      <a:cubicBezTo>
                        <a:pt x="235" y="22"/>
                        <a:pt x="234" y="21"/>
                        <a:pt x="234" y="19"/>
                      </a:cubicBezTo>
                      <a:cubicBezTo>
                        <a:pt x="234" y="18"/>
                        <a:pt x="233" y="17"/>
                        <a:pt x="232" y="16"/>
                      </a:cubicBezTo>
                      <a:cubicBezTo>
                        <a:pt x="232" y="15"/>
                        <a:pt x="231" y="15"/>
                        <a:pt x="230" y="14"/>
                      </a:cubicBezTo>
                      <a:cubicBezTo>
                        <a:pt x="229" y="14"/>
                        <a:pt x="228" y="14"/>
                        <a:pt x="226" y="14"/>
                      </a:cubicBezTo>
                      <a:cubicBezTo>
                        <a:pt x="225" y="14"/>
                        <a:pt x="224" y="14"/>
                        <a:pt x="223" y="14"/>
                      </a:cubicBezTo>
                      <a:cubicBezTo>
                        <a:pt x="222" y="15"/>
                        <a:pt x="221" y="15"/>
                        <a:pt x="221" y="16"/>
                      </a:cubicBezTo>
                      <a:cubicBezTo>
                        <a:pt x="220" y="17"/>
                        <a:pt x="219" y="18"/>
                        <a:pt x="219" y="19"/>
                      </a:cubicBezTo>
                      <a:cubicBezTo>
                        <a:pt x="218" y="21"/>
                        <a:pt x="218" y="23"/>
                        <a:pt x="218" y="25"/>
                      </a:cubicBezTo>
                      <a:close/>
                      <a:moveTo>
                        <a:pt x="259" y="1"/>
                      </a:moveTo>
                      <a:cubicBezTo>
                        <a:pt x="275" y="1"/>
                        <a:pt x="275" y="1"/>
                        <a:pt x="275" y="1"/>
                      </a:cubicBezTo>
                      <a:cubicBezTo>
                        <a:pt x="275" y="34"/>
                        <a:pt x="275" y="34"/>
                        <a:pt x="275" y="34"/>
                      </a:cubicBezTo>
                      <a:cubicBezTo>
                        <a:pt x="298" y="34"/>
                        <a:pt x="298" y="34"/>
                        <a:pt x="298" y="34"/>
                      </a:cubicBezTo>
                      <a:cubicBezTo>
                        <a:pt x="298" y="49"/>
                        <a:pt x="298" y="49"/>
                        <a:pt x="298" y="49"/>
                      </a:cubicBezTo>
                      <a:cubicBezTo>
                        <a:pt x="258" y="49"/>
                        <a:pt x="258" y="49"/>
                        <a:pt x="258" y="49"/>
                      </a:cubicBezTo>
                      <a:cubicBezTo>
                        <a:pt x="258" y="1"/>
                        <a:pt x="258" y="1"/>
                        <a:pt x="258" y="1"/>
                      </a:cubicBezTo>
                      <a:lnTo>
                        <a:pt x="259" y="1"/>
                      </a:lnTo>
                      <a:close/>
                      <a:moveTo>
                        <a:pt x="304" y="1"/>
                      </a:moveTo>
                      <a:cubicBezTo>
                        <a:pt x="320" y="1"/>
                        <a:pt x="320" y="1"/>
                        <a:pt x="320" y="1"/>
                      </a:cubicBezTo>
                      <a:cubicBezTo>
                        <a:pt x="320" y="49"/>
                        <a:pt x="320" y="49"/>
                        <a:pt x="320" y="49"/>
                      </a:cubicBezTo>
                      <a:cubicBezTo>
                        <a:pt x="302" y="49"/>
                        <a:pt x="302" y="49"/>
                        <a:pt x="302" y="49"/>
                      </a:cubicBezTo>
                      <a:cubicBezTo>
                        <a:pt x="302" y="1"/>
                        <a:pt x="302" y="1"/>
                        <a:pt x="302" y="1"/>
                      </a:cubicBezTo>
                      <a:lnTo>
                        <a:pt x="304" y="1"/>
                      </a:lnTo>
                      <a:close/>
                      <a:moveTo>
                        <a:pt x="330" y="1"/>
                      </a:moveTo>
                      <a:cubicBezTo>
                        <a:pt x="370" y="1"/>
                        <a:pt x="370" y="1"/>
                        <a:pt x="370" y="1"/>
                      </a:cubicBezTo>
                      <a:cubicBezTo>
                        <a:pt x="370" y="14"/>
                        <a:pt x="370" y="14"/>
                        <a:pt x="370" y="14"/>
                      </a:cubicBezTo>
                      <a:cubicBezTo>
                        <a:pt x="346" y="14"/>
                        <a:pt x="346" y="14"/>
                        <a:pt x="346" y="14"/>
                      </a:cubicBezTo>
                      <a:cubicBezTo>
                        <a:pt x="346" y="17"/>
                        <a:pt x="346" y="17"/>
                        <a:pt x="346" y="17"/>
                      </a:cubicBezTo>
                      <a:cubicBezTo>
                        <a:pt x="369" y="17"/>
                        <a:pt x="369" y="17"/>
                        <a:pt x="369" y="17"/>
                      </a:cubicBezTo>
                      <a:cubicBezTo>
                        <a:pt x="369" y="30"/>
                        <a:pt x="369" y="30"/>
                        <a:pt x="369" y="30"/>
                      </a:cubicBezTo>
                      <a:cubicBezTo>
                        <a:pt x="346" y="30"/>
                        <a:pt x="346" y="30"/>
                        <a:pt x="346" y="30"/>
                      </a:cubicBezTo>
                      <a:cubicBezTo>
                        <a:pt x="346" y="35"/>
                        <a:pt x="346" y="35"/>
                        <a:pt x="346" y="35"/>
                      </a:cubicBezTo>
                      <a:cubicBezTo>
                        <a:pt x="371" y="35"/>
                        <a:pt x="371" y="35"/>
                        <a:pt x="371" y="35"/>
                      </a:cubicBezTo>
                      <a:cubicBezTo>
                        <a:pt x="371" y="49"/>
                        <a:pt x="371" y="49"/>
                        <a:pt x="371" y="49"/>
                      </a:cubicBezTo>
                      <a:cubicBezTo>
                        <a:pt x="328" y="49"/>
                        <a:pt x="328" y="49"/>
                        <a:pt x="328" y="49"/>
                      </a:cubicBezTo>
                      <a:cubicBezTo>
                        <a:pt x="328" y="1"/>
                        <a:pt x="328" y="1"/>
                        <a:pt x="328" y="1"/>
                      </a:cubicBezTo>
                      <a:lnTo>
                        <a:pt x="33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110586" tIns="55293" rIns="110586" bIns="5529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183"/>
                </a:p>
              </p:txBody>
            </p:sp>
            <p:sp>
              <p:nvSpPr>
                <p:cNvPr id="32" name="Freeform 7"/>
                <p:cNvSpPr>
                  <a:spLocks noEditPoints="1"/>
                </p:cNvSpPr>
                <p:nvPr/>
              </p:nvSpPr>
              <p:spPr bwMode="auto">
                <a:xfrm>
                  <a:off x="552450" y="142875"/>
                  <a:ext cx="792162" cy="60325"/>
                </a:xfrm>
                <a:custGeom>
                  <a:avLst/>
                  <a:gdLst>
                    <a:gd name="T0" fmla="*/ 14 w 367"/>
                    <a:gd name="T1" fmla="*/ 0 h 27"/>
                    <a:gd name="T2" fmla="*/ 23 w 367"/>
                    <a:gd name="T3" fmla="*/ 8 h 27"/>
                    <a:gd name="T4" fmla="*/ 13 w 367"/>
                    <a:gd name="T5" fmla="*/ 17 h 27"/>
                    <a:gd name="T6" fmla="*/ 8 w 367"/>
                    <a:gd name="T7" fmla="*/ 26 h 27"/>
                    <a:gd name="T8" fmla="*/ 0 w 367"/>
                    <a:gd name="T9" fmla="*/ 0 h 27"/>
                    <a:gd name="T10" fmla="*/ 10 w 367"/>
                    <a:gd name="T11" fmla="*/ 11 h 27"/>
                    <a:gd name="T12" fmla="*/ 15 w 367"/>
                    <a:gd name="T13" fmla="*/ 9 h 27"/>
                    <a:gd name="T14" fmla="*/ 11 w 367"/>
                    <a:gd name="T15" fmla="*/ 6 h 27"/>
                    <a:gd name="T16" fmla="*/ 8 w 367"/>
                    <a:gd name="T17" fmla="*/ 11 h 27"/>
                    <a:gd name="T18" fmla="*/ 56 w 367"/>
                    <a:gd name="T19" fmla="*/ 0 h 27"/>
                    <a:gd name="T20" fmla="*/ 76 w 367"/>
                    <a:gd name="T21" fmla="*/ 1 h 27"/>
                    <a:gd name="T22" fmla="*/ 81 w 367"/>
                    <a:gd name="T23" fmla="*/ 8 h 27"/>
                    <a:gd name="T24" fmla="*/ 77 w 367"/>
                    <a:gd name="T25" fmla="*/ 14 h 27"/>
                    <a:gd name="T26" fmla="*/ 76 w 367"/>
                    <a:gd name="T27" fmla="*/ 16 h 27"/>
                    <a:gd name="T28" fmla="*/ 79 w 367"/>
                    <a:gd name="T29" fmla="*/ 19 h 27"/>
                    <a:gd name="T30" fmla="*/ 73 w 367"/>
                    <a:gd name="T31" fmla="*/ 26 h 27"/>
                    <a:gd name="T32" fmla="*/ 67 w 367"/>
                    <a:gd name="T33" fmla="*/ 16 h 27"/>
                    <a:gd name="T34" fmla="*/ 64 w 367"/>
                    <a:gd name="T35" fmla="*/ 16 h 27"/>
                    <a:gd name="T36" fmla="*/ 56 w 367"/>
                    <a:gd name="T37" fmla="*/ 26 h 27"/>
                    <a:gd name="T38" fmla="*/ 68 w 367"/>
                    <a:gd name="T39" fmla="*/ 11 h 27"/>
                    <a:gd name="T40" fmla="*/ 72 w 367"/>
                    <a:gd name="T41" fmla="*/ 10 h 27"/>
                    <a:gd name="T42" fmla="*/ 71 w 367"/>
                    <a:gd name="T43" fmla="*/ 6 h 27"/>
                    <a:gd name="T44" fmla="*/ 64 w 367"/>
                    <a:gd name="T45" fmla="*/ 6 h 27"/>
                    <a:gd name="T46" fmla="*/ 113 w 367"/>
                    <a:gd name="T47" fmla="*/ 13 h 27"/>
                    <a:gd name="T48" fmla="*/ 127 w 367"/>
                    <a:gd name="T49" fmla="*/ 0 h 27"/>
                    <a:gd name="T50" fmla="*/ 141 w 367"/>
                    <a:gd name="T51" fmla="*/ 13 h 27"/>
                    <a:gd name="T52" fmla="*/ 135 w 367"/>
                    <a:gd name="T53" fmla="*/ 25 h 27"/>
                    <a:gd name="T54" fmla="*/ 120 w 367"/>
                    <a:gd name="T55" fmla="*/ 25 h 27"/>
                    <a:gd name="T56" fmla="*/ 113 w 367"/>
                    <a:gd name="T57" fmla="*/ 13 h 27"/>
                    <a:gd name="T58" fmla="*/ 123 w 367"/>
                    <a:gd name="T59" fmla="*/ 19 h 27"/>
                    <a:gd name="T60" fmla="*/ 131 w 367"/>
                    <a:gd name="T61" fmla="*/ 19 h 27"/>
                    <a:gd name="T62" fmla="*/ 131 w 367"/>
                    <a:gd name="T63" fmla="*/ 8 h 27"/>
                    <a:gd name="T64" fmla="*/ 123 w 367"/>
                    <a:gd name="T65" fmla="*/ 8 h 27"/>
                    <a:gd name="T66" fmla="*/ 186 w 367"/>
                    <a:gd name="T67" fmla="*/ 0 h 27"/>
                    <a:gd name="T68" fmla="*/ 194 w 367"/>
                    <a:gd name="T69" fmla="*/ 14 h 27"/>
                    <a:gd name="T70" fmla="*/ 190 w 367"/>
                    <a:gd name="T71" fmla="*/ 25 h 27"/>
                    <a:gd name="T72" fmla="*/ 177 w 367"/>
                    <a:gd name="T73" fmla="*/ 26 h 27"/>
                    <a:gd name="T74" fmla="*/ 173 w 367"/>
                    <a:gd name="T75" fmla="*/ 18 h 27"/>
                    <a:gd name="T76" fmla="*/ 181 w 367"/>
                    <a:gd name="T77" fmla="*/ 19 h 27"/>
                    <a:gd name="T78" fmla="*/ 183 w 367"/>
                    <a:gd name="T79" fmla="*/ 21 h 27"/>
                    <a:gd name="T80" fmla="*/ 186 w 367"/>
                    <a:gd name="T81" fmla="*/ 16 h 27"/>
                    <a:gd name="T82" fmla="*/ 229 w 367"/>
                    <a:gd name="T83" fmla="*/ 0 h 27"/>
                    <a:gd name="T84" fmla="*/ 251 w 367"/>
                    <a:gd name="T85" fmla="*/ 6 h 27"/>
                    <a:gd name="T86" fmla="*/ 237 w 367"/>
                    <a:gd name="T87" fmla="*/ 10 h 27"/>
                    <a:gd name="T88" fmla="*/ 250 w 367"/>
                    <a:gd name="T89" fmla="*/ 15 h 27"/>
                    <a:gd name="T90" fmla="*/ 237 w 367"/>
                    <a:gd name="T91" fmla="*/ 20 h 27"/>
                    <a:gd name="T92" fmla="*/ 252 w 367"/>
                    <a:gd name="T93" fmla="*/ 26 h 27"/>
                    <a:gd name="T94" fmla="*/ 229 w 367"/>
                    <a:gd name="T95" fmla="*/ 0 h 27"/>
                    <a:gd name="T96" fmla="*/ 310 w 367"/>
                    <a:gd name="T97" fmla="*/ 18 h 27"/>
                    <a:gd name="T98" fmla="*/ 304 w 367"/>
                    <a:gd name="T99" fmla="*/ 26 h 27"/>
                    <a:gd name="T100" fmla="*/ 291 w 367"/>
                    <a:gd name="T101" fmla="*/ 25 h 27"/>
                    <a:gd name="T102" fmla="*/ 284 w 367"/>
                    <a:gd name="T103" fmla="*/ 13 h 27"/>
                    <a:gd name="T104" fmla="*/ 298 w 367"/>
                    <a:gd name="T105" fmla="*/ 0 h 27"/>
                    <a:gd name="T106" fmla="*/ 310 w 367"/>
                    <a:gd name="T107" fmla="*/ 8 h 27"/>
                    <a:gd name="T108" fmla="*/ 302 w 367"/>
                    <a:gd name="T109" fmla="*/ 8 h 27"/>
                    <a:gd name="T110" fmla="*/ 298 w 367"/>
                    <a:gd name="T111" fmla="*/ 6 h 27"/>
                    <a:gd name="T112" fmla="*/ 292 w 367"/>
                    <a:gd name="T113" fmla="*/ 13 h 27"/>
                    <a:gd name="T114" fmla="*/ 297 w 367"/>
                    <a:gd name="T115" fmla="*/ 21 h 27"/>
                    <a:gd name="T116" fmla="*/ 303 w 367"/>
                    <a:gd name="T117" fmla="*/ 16 h 27"/>
                    <a:gd name="T118" fmla="*/ 367 w 367"/>
                    <a:gd name="T119" fmla="*/ 0 h 27"/>
                    <a:gd name="T120" fmla="*/ 358 w 367"/>
                    <a:gd name="T121" fmla="*/ 7 h 27"/>
                    <a:gd name="T122" fmla="*/ 350 w 367"/>
                    <a:gd name="T123" fmla="*/ 26 h 27"/>
                    <a:gd name="T124" fmla="*/ 341 w 367"/>
                    <a:gd name="T125" fmla="*/ 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67" h="27">
                      <a:moveTo>
                        <a:pt x="0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7" y="0"/>
                        <a:pt x="19" y="1"/>
                        <a:pt x="21" y="3"/>
                      </a:cubicBezTo>
                      <a:cubicBezTo>
                        <a:pt x="22" y="4"/>
                        <a:pt x="23" y="6"/>
                        <a:pt x="23" y="8"/>
                      </a:cubicBezTo>
                      <a:cubicBezTo>
                        <a:pt x="23" y="11"/>
                        <a:pt x="22" y="13"/>
                        <a:pt x="20" y="15"/>
                      </a:cubicBezTo>
                      <a:cubicBezTo>
                        <a:pt x="19" y="16"/>
                        <a:pt x="16" y="17"/>
                        <a:pt x="13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8" y="26"/>
                        <a:pt x="8" y="26"/>
                        <a:pt x="8" y="26"/>
                      </a:cubicBezTo>
                      <a:cubicBezTo>
                        <a:pt x="0" y="26"/>
                        <a:pt x="0" y="26"/>
                        <a:pt x="0" y="26"/>
                      </a:cubicBezTo>
                      <a:lnTo>
                        <a:pt x="0" y="0"/>
                      </a:lnTo>
                      <a:close/>
                      <a:moveTo>
                        <a:pt x="8" y="11"/>
                      </a:move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2" y="11"/>
                        <a:pt x="13" y="11"/>
                        <a:pt x="14" y="11"/>
                      </a:cubicBezTo>
                      <a:cubicBezTo>
                        <a:pt x="14" y="10"/>
                        <a:pt x="15" y="10"/>
                        <a:pt x="15" y="9"/>
                      </a:cubicBezTo>
                      <a:cubicBezTo>
                        <a:pt x="15" y="8"/>
                        <a:pt x="14" y="7"/>
                        <a:pt x="14" y="7"/>
                      </a:cubicBezTo>
                      <a:cubicBezTo>
                        <a:pt x="13" y="6"/>
                        <a:pt x="12" y="6"/>
                        <a:pt x="11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lnTo>
                        <a:pt x="8" y="11"/>
                      </a:lnTo>
                      <a:close/>
                      <a:moveTo>
                        <a:pt x="56" y="26"/>
                      </a:move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73" y="0"/>
                        <a:pt x="75" y="1"/>
                        <a:pt x="76" y="1"/>
                      </a:cubicBezTo>
                      <a:cubicBezTo>
                        <a:pt x="77" y="2"/>
                        <a:pt x="79" y="2"/>
                        <a:pt x="79" y="3"/>
                      </a:cubicBezTo>
                      <a:cubicBezTo>
                        <a:pt x="80" y="5"/>
                        <a:pt x="81" y="6"/>
                        <a:pt x="81" y="8"/>
                      </a:cubicBezTo>
                      <a:cubicBezTo>
                        <a:pt x="81" y="9"/>
                        <a:pt x="80" y="10"/>
                        <a:pt x="80" y="11"/>
                      </a:cubicBezTo>
                      <a:cubicBezTo>
                        <a:pt x="79" y="12"/>
                        <a:pt x="78" y="13"/>
                        <a:pt x="77" y="14"/>
                      </a:cubicBezTo>
                      <a:cubicBezTo>
                        <a:pt x="76" y="14"/>
                        <a:pt x="75" y="15"/>
                        <a:pt x="74" y="15"/>
                      </a:cubicBezTo>
                      <a:cubicBezTo>
                        <a:pt x="75" y="15"/>
                        <a:pt x="76" y="16"/>
                        <a:pt x="76" y="16"/>
                      </a:cubicBezTo>
                      <a:cubicBezTo>
                        <a:pt x="76" y="16"/>
                        <a:pt x="77" y="16"/>
                        <a:pt x="77" y="17"/>
                      </a:cubicBezTo>
                      <a:cubicBezTo>
                        <a:pt x="78" y="18"/>
                        <a:pt x="79" y="18"/>
                        <a:pt x="79" y="19"/>
                      </a:cubicBezTo>
                      <a:cubicBezTo>
                        <a:pt x="83" y="26"/>
                        <a:pt x="83" y="26"/>
                        <a:pt x="83" y="26"/>
                      </a:cubicBezTo>
                      <a:cubicBezTo>
                        <a:pt x="73" y="26"/>
                        <a:pt x="73" y="26"/>
                        <a:pt x="73" y="26"/>
                      </a:cubicBezTo>
                      <a:cubicBezTo>
                        <a:pt x="69" y="18"/>
                        <a:pt x="69" y="18"/>
                        <a:pt x="69" y="18"/>
                      </a:cubicBezTo>
                      <a:cubicBezTo>
                        <a:pt x="68" y="17"/>
                        <a:pt x="68" y="17"/>
                        <a:pt x="67" y="16"/>
                      </a:cubicBezTo>
                      <a:cubicBezTo>
                        <a:pt x="67" y="16"/>
                        <a:pt x="66" y="16"/>
                        <a:pt x="65" y="16"/>
                      </a:cubicBezTo>
                      <a:cubicBezTo>
                        <a:pt x="64" y="16"/>
                        <a:pt x="64" y="16"/>
                        <a:pt x="64" y="1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lnTo>
                        <a:pt x="56" y="26"/>
                      </a:lnTo>
                      <a:close/>
                      <a:moveTo>
                        <a:pt x="64" y="11"/>
                      </a:moveTo>
                      <a:cubicBezTo>
                        <a:pt x="68" y="11"/>
                        <a:pt x="68" y="11"/>
                        <a:pt x="68" y="11"/>
                      </a:cubicBezTo>
                      <a:cubicBezTo>
                        <a:pt x="68" y="11"/>
                        <a:pt x="69" y="11"/>
                        <a:pt x="70" y="11"/>
                      </a:cubicBezTo>
                      <a:cubicBezTo>
                        <a:pt x="71" y="11"/>
                        <a:pt x="71" y="10"/>
                        <a:pt x="72" y="10"/>
                      </a:cubicBezTo>
                      <a:cubicBezTo>
                        <a:pt x="72" y="9"/>
                        <a:pt x="72" y="9"/>
                        <a:pt x="72" y="8"/>
                      </a:cubicBezTo>
                      <a:cubicBezTo>
                        <a:pt x="72" y="7"/>
                        <a:pt x="72" y="7"/>
                        <a:pt x="71" y="6"/>
                      </a:cubicBezTo>
                      <a:cubicBezTo>
                        <a:pt x="71" y="6"/>
                        <a:pt x="70" y="6"/>
                        <a:pt x="68" y="6"/>
                      </a:cubicBezTo>
                      <a:cubicBezTo>
                        <a:pt x="64" y="6"/>
                        <a:pt x="64" y="6"/>
                        <a:pt x="64" y="6"/>
                      </a:cubicBezTo>
                      <a:lnTo>
                        <a:pt x="64" y="11"/>
                      </a:lnTo>
                      <a:close/>
                      <a:moveTo>
                        <a:pt x="113" y="13"/>
                      </a:moveTo>
                      <a:cubicBezTo>
                        <a:pt x="113" y="9"/>
                        <a:pt x="114" y="6"/>
                        <a:pt x="117" y="4"/>
                      </a:cubicBezTo>
                      <a:cubicBezTo>
                        <a:pt x="119" y="1"/>
                        <a:pt x="123" y="0"/>
                        <a:pt x="127" y="0"/>
                      </a:cubicBezTo>
                      <a:cubicBezTo>
                        <a:pt x="132" y="0"/>
                        <a:pt x="135" y="1"/>
                        <a:pt x="138" y="4"/>
                      </a:cubicBezTo>
                      <a:cubicBezTo>
                        <a:pt x="140" y="6"/>
                        <a:pt x="141" y="9"/>
                        <a:pt x="141" y="13"/>
                      </a:cubicBezTo>
                      <a:cubicBezTo>
                        <a:pt x="141" y="16"/>
                        <a:pt x="141" y="19"/>
                        <a:pt x="140" y="20"/>
                      </a:cubicBezTo>
                      <a:cubicBezTo>
                        <a:pt x="139" y="22"/>
                        <a:pt x="137" y="24"/>
                        <a:pt x="135" y="25"/>
                      </a:cubicBezTo>
                      <a:cubicBezTo>
                        <a:pt x="133" y="26"/>
                        <a:pt x="131" y="27"/>
                        <a:pt x="127" y="27"/>
                      </a:cubicBezTo>
                      <a:cubicBezTo>
                        <a:pt x="124" y="27"/>
                        <a:pt x="122" y="26"/>
                        <a:pt x="120" y="25"/>
                      </a:cubicBezTo>
                      <a:cubicBezTo>
                        <a:pt x="118" y="24"/>
                        <a:pt x="116" y="23"/>
                        <a:pt x="115" y="21"/>
                      </a:cubicBezTo>
                      <a:cubicBezTo>
                        <a:pt x="114" y="19"/>
                        <a:pt x="113" y="16"/>
                        <a:pt x="113" y="13"/>
                      </a:cubicBezTo>
                      <a:close/>
                      <a:moveTo>
                        <a:pt x="122" y="13"/>
                      </a:moveTo>
                      <a:cubicBezTo>
                        <a:pt x="122" y="16"/>
                        <a:pt x="122" y="18"/>
                        <a:pt x="123" y="19"/>
                      </a:cubicBezTo>
                      <a:cubicBezTo>
                        <a:pt x="124" y="20"/>
                        <a:pt x="125" y="21"/>
                        <a:pt x="127" y="21"/>
                      </a:cubicBezTo>
                      <a:cubicBezTo>
                        <a:pt x="129" y="21"/>
                        <a:pt x="130" y="20"/>
                        <a:pt x="131" y="19"/>
                      </a:cubicBezTo>
                      <a:cubicBezTo>
                        <a:pt x="132" y="18"/>
                        <a:pt x="133" y="16"/>
                        <a:pt x="133" y="13"/>
                      </a:cubicBezTo>
                      <a:cubicBezTo>
                        <a:pt x="133" y="11"/>
                        <a:pt x="132" y="9"/>
                        <a:pt x="131" y="8"/>
                      </a:cubicBezTo>
                      <a:cubicBezTo>
                        <a:pt x="130" y="7"/>
                        <a:pt x="129" y="6"/>
                        <a:pt x="127" y="6"/>
                      </a:cubicBezTo>
                      <a:cubicBezTo>
                        <a:pt x="125" y="6"/>
                        <a:pt x="124" y="7"/>
                        <a:pt x="123" y="8"/>
                      </a:cubicBezTo>
                      <a:cubicBezTo>
                        <a:pt x="122" y="9"/>
                        <a:pt x="122" y="11"/>
                        <a:pt x="122" y="13"/>
                      </a:cubicBezTo>
                      <a:close/>
                      <a:moveTo>
                        <a:pt x="186" y="0"/>
                      </a:moveTo>
                      <a:cubicBezTo>
                        <a:pt x="194" y="0"/>
                        <a:pt x="194" y="0"/>
                        <a:pt x="194" y="0"/>
                      </a:cubicBezTo>
                      <a:cubicBezTo>
                        <a:pt x="194" y="14"/>
                        <a:pt x="194" y="14"/>
                        <a:pt x="194" y="14"/>
                      </a:cubicBezTo>
                      <a:cubicBezTo>
                        <a:pt x="194" y="17"/>
                        <a:pt x="194" y="20"/>
                        <a:pt x="193" y="21"/>
                      </a:cubicBezTo>
                      <a:cubicBezTo>
                        <a:pt x="193" y="23"/>
                        <a:pt x="192" y="24"/>
                        <a:pt x="190" y="25"/>
                      </a:cubicBezTo>
                      <a:cubicBezTo>
                        <a:pt x="188" y="26"/>
                        <a:pt x="186" y="27"/>
                        <a:pt x="184" y="27"/>
                      </a:cubicBezTo>
                      <a:cubicBezTo>
                        <a:pt x="181" y="27"/>
                        <a:pt x="179" y="26"/>
                        <a:pt x="177" y="26"/>
                      </a:cubicBezTo>
                      <a:cubicBezTo>
                        <a:pt x="176" y="25"/>
                        <a:pt x="175" y="24"/>
                        <a:pt x="174" y="23"/>
                      </a:cubicBezTo>
                      <a:cubicBezTo>
                        <a:pt x="173" y="21"/>
                        <a:pt x="173" y="19"/>
                        <a:pt x="173" y="18"/>
                      </a:cubicBezTo>
                      <a:cubicBezTo>
                        <a:pt x="180" y="16"/>
                        <a:pt x="180" y="16"/>
                        <a:pt x="180" y="16"/>
                      </a:cubicBezTo>
                      <a:cubicBezTo>
                        <a:pt x="180" y="18"/>
                        <a:pt x="181" y="18"/>
                        <a:pt x="181" y="19"/>
                      </a:cubicBezTo>
                      <a:cubicBezTo>
                        <a:pt x="181" y="20"/>
                        <a:pt x="181" y="20"/>
                        <a:pt x="182" y="20"/>
                      </a:cubicBezTo>
                      <a:cubicBezTo>
                        <a:pt x="182" y="20"/>
                        <a:pt x="183" y="21"/>
                        <a:pt x="183" y="21"/>
                      </a:cubicBezTo>
                      <a:cubicBezTo>
                        <a:pt x="184" y="21"/>
                        <a:pt x="185" y="20"/>
                        <a:pt x="185" y="20"/>
                      </a:cubicBezTo>
                      <a:cubicBezTo>
                        <a:pt x="186" y="19"/>
                        <a:pt x="186" y="18"/>
                        <a:pt x="186" y="16"/>
                      </a:cubicBezTo>
                      <a:lnTo>
                        <a:pt x="186" y="0"/>
                      </a:lnTo>
                      <a:close/>
                      <a:moveTo>
                        <a:pt x="229" y="0"/>
                      </a:move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251" y="6"/>
                        <a:pt x="251" y="6"/>
                        <a:pt x="251" y="6"/>
                      </a:cubicBezTo>
                      <a:cubicBezTo>
                        <a:pt x="237" y="6"/>
                        <a:pt x="237" y="6"/>
                        <a:pt x="237" y="6"/>
                      </a:cubicBezTo>
                      <a:cubicBezTo>
                        <a:pt x="237" y="10"/>
                        <a:pt x="237" y="10"/>
                        <a:pt x="237" y="10"/>
                      </a:cubicBezTo>
                      <a:cubicBezTo>
                        <a:pt x="250" y="10"/>
                        <a:pt x="250" y="10"/>
                        <a:pt x="250" y="10"/>
                      </a:cubicBezTo>
                      <a:cubicBezTo>
                        <a:pt x="250" y="15"/>
                        <a:pt x="250" y="15"/>
                        <a:pt x="250" y="15"/>
                      </a:cubicBezTo>
                      <a:cubicBezTo>
                        <a:pt x="237" y="15"/>
                        <a:pt x="237" y="15"/>
                        <a:pt x="237" y="15"/>
                      </a:cubicBezTo>
                      <a:cubicBezTo>
                        <a:pt x="237" y="20"/>
                        <a:pt x="237" y="20"/>
                        <a:pt x="237" y="20"/>
                      </a:cubicBezTo>
                      <a:cubicBezTo>
                        <a:pt x="252" y="20"/>
                        <a:pt x="252" y="20"/>
                        <a:pt x="252" y="20"/>
                      </a:cubicBezTo>
                      <a:cubicBezTo>
                        <a:pt x="252" y="26"/>
                        <a:pt x="252" y="26"/>
                        <a:pt x="252" y="26"/>
                      </a:cubicBezTo>
                      <a:cubicBezTo>
                        <a:pt x="229" y="26"/>
                        <a:pt x="229" y="26"/>
                        <a:pt x="229" y="26"/>
                      </a:cubicBezTo>
                      <a:lnTo>
                        <a:pt x="229" y="0"/>
                      </a:lnTo>
                      <a:close/>
                      <a:moveTo>
                        <a:pt x="303" y="16"/>
                      </a:moveTo>
                      <a:cubicBezTo>
                        <a:pt x="310" y="18"/>
                        <a:pt x="310" y="18"/>
                        <a:pt x="310" y="18"/>
                      </a:cubicBezTo>
                      <a:cubicBezTo>
                        <a:pt x="310" y="20"/>
                        <a:pt x="309" y="21"/>
                        <a:pt x="308" y="23"/>
                      </a:cubicBezTo>
                      <a:cubicBezTo>
                        <a:pt x="307" y="24"/>
                        <a:pt x="306" y="25"/>
                        <a:pt x="304" y="26"/>
                      </a:cubicBezTo>
                      <a:cubicBezTo>
                        <a:pt x="302" y="26"/>
                        <a:pt x="300" y="27"/>
                        <a:pt x="298" y="27"/>
                      </a:cubicBezTo>
                      <a:cubicBezTo>
                        <a:pt x="295" y="27"/>
                        <a:pt x="293" y="26"/>
                        <a:pt x="291" y="25"/>
                      </a:cubicBezTo>
                      <a:cubicBezTo>
                        <a:pt x="289" y="25"/>
                        <a:pt x="287" y="23"/>
                        <a:pt x="286" y="21"/>
                      </a:cubicBezTo>
                      <a:cubicBezTo>
                        <a:pt x="285" y="19"/>
                        <a:pt x="284" y="16"/>
                        <a:pt x="284" y="13"/>
                      </a:cubicBezTo>
                      <a:cubicBezTo>
                        <a:pt x="284" y="9"/>
                        <a:pt x="285" y="6"/>
                        <a:pt x="287" y="4"/>
                      </a:cubicBezTo>
                      <a:cubicBezTo>
                        <a:pt x="290" y="1"/>
                        <a:pt x="293" y="0"/>
                        <a:pt x="298" y="0"/>
                      </a:cubicBezTo>
                      <a:cubicBezTo>
                        <a:pt x="301" y="0"/>
                        <a:pt x="304" y="1"/>
                        <a:pt x="306" y="2"/>
                      </a:cubicBezTo>
                      <a:cubicBezTo>
                        <a:pt x="308" y="3"/>
                        <a:pt x="309" y="5"/>
                        <a:pt x="310" y="8"/>
                      </a:cubicBezTo>
                      <a:cubicBezTo>
                        <a:pt x="303" y="10"/>
                        <a:pt x="303" y="10"/>
                        <a:pt x="303" y="10"/>
                      </a:cubicBezTo>
                      <a:cubicBezTo>
                        <a:pt x="302" y="9"/>
                        <a:pt x="302" y="8"/>
                        <a:pt x="302" y="8"/>
                      </a:cubicBezTo>
                      <a:cubicBezTo>
                        <a:pt x="301" y="7"/>
                        <a:pt x="301" y="7"/>
                        <a:pt x="300" y="7"/>
                      </a:cubicBezTo>
                      <a:cubicBezTo>
                        <a:pt x="299" y="6"/>
                        <a:pt x="299" y="6"/>
                        <a:pt x="298" y="6"/>
                      </a:cubicBezTo>
                      <a:cubicBezTo>
                        <a:pt x="296" y="6"/>
                        <a:pt x="294" y="7"/>
                        <a:pt x="293" y="8"/>
                      </a:cubicBezTo>
                      <a:cubicBezTo>
                        <a:pt x="293" y="9"/>
                        <a:pt x="292" y="11"/>
                        <a:pt x="292" y="13"/>
                      </a:cubicBezTo>
                      <a:cubicBezTo>
                        <a:pt x="292" y="16"/>
                        <a:pt x="293" y="18"/>
                        <a:pt x="294" y="19"/>
                      </a:cubicBezTo>
                      <a:cubicBezTo>
                        <a:pt x="295" y="20"/>
                        <a:pt x="296" y="21"/>
                        <a:pt x="297" y="21"/>
                      </a:cubicBezTo>
                      <a:cubicBezTo>
                        <a:pt x="299" y="21"/>
                        <a:pt x="300" y="20"/>
                        <a:pt x="301" y="19"/>
                      </a:cubicBezTo>
                      <a:cubicBezTo>
                        <a:pt x="302" y="19"/>
                        <a:pt x="303" y="17"/>
                        <a:pt x="303" y="16"/>
                      </a:cubicBezTo>
                      <a:close/>
                      <a:moveTo>
                        <a:pt x="341" y="0"/>
                      </a:moveTo>
                      <a:cubicBezTo>
                        <a:pt x="367" y="0"/>
                        <a:pt x="367" y="0"/>
                        <a:pt x="367" y="0"/>
                      </a:cubicBezTo>
                      <a:cubicBezTo>
                        <a:pt x="367" y="7"/>
                        <a:pt x="367" y="7"/>
                        <a:pt x="367" y="7"/>
                      </a:cubicBezTo>
                      <a:cubicBezTo>
                        <a:pt x="358" y="7"/>
                        <a:pt x="358" y="7"/>
                        <a:pt x="358" y="7"/>
                      </a:cubicBezTo>
                      <a:cubicBezTo>
                        <a:pt x="358" y="26"/>
                        <a:pt x="358" y="26"/>
                        <a:pt x="358" y="26"/>
                      </a:cubicBezTo>
                      <a:cubicBezTo>
                        <a:pt x="350" y="26"/>
                        <a:pt x="350" y="26"/>
                        <a:pt x="350" y="26"/>
                      </a:cubicBezTo>
                      <a:cubicBezTo>
                        <a:pt x="350" y="7"/>
                        <a:pt x="350" y="7"/>
                        <a:pt x="350" y="7"/>
                      </a:cubicBezTo>
                      <a:cubicBezTo>
                        <a:pt x="341" y="7"/>
                        <a:pt x="341" y="7"/>
                        <a:pt x="341" y="7"/>
                      </a:cubicBezTo>
                      <a:lnTo>
                        <a:pt x="34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110586" tIns="55293" rIns="110586" bIns="5529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183"/>
                </a:p>
              </p:txBody>
            </p:sp>
          </p:grpSp>
        </p:grpSp>
        <p:sp>
          <p:nvSpPr>
            <p:cNvPr id="9" name="TextBox 8"/>
            <p:cNvSpPr txBox="1"/>
            <p:nvPr/>
          </p:nvSpPr>
          <p:spPr>
            <a:xfrm>
              <a:off x="5501574" y="2744694"/>
              <a:ext cx="692200" cy="695550"/>
            </a:xfrm>
            <a:prstGeom prst="rect">
              <a:avLst/>
            </a:prstGeom>
            <a:noFill/>
          </p:spPr>
          <p:txBody>
            <a:bodyPr wrap="square" lIns="0" tIns="0" rIns="0" bIns="36000" rtlCol="0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300"/>
                </a:spcBef>
              </a:pPr>
              <a:r>
                <a:rPr lang="ru-RU" sz="4800" dirty="0" smtClean="0">
                  <a:solidFill>
                    <a:srgbClr val="A81609"/>
                  </a:solidFill>
                </a:rPr>
                <a:t>+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149649" y="2017972"/>
              <a:ext cx="9359466" cy="2203983"/>
            </a:xfrm>
            <a:prstGeom prst="rect">
              <a:avLst/>
            </a:prstGeom>
            <a:noFill/>
            <a:ln w="19050">
              <a:solidFill>
                <a:srgbClr val="A816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707225" y="3896362"/>
              <a:ext cx="828089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altLang="ru-RU" sz="3200" b="1" dirty="0" smtClean="0">
                  <a:solidFill>
                    <a:srgbClr val="A81609"/>
                  </a:solidFill>
                  <a:latin typeface="+mj-lt"/>
                  <a:cs typeface="Arial" pitchFamily="34" charset="0"/>
                </a:rPr>
                <a:t>УСПЕШНЫЙ ПРОЕКТ АВТОМАТИЗАЦИИ</a:t>
              </a:r>
              <a:endParaRPr lang="ru-RU" altLang="ru-RU" sz="3200" b="1" dirty="0">
                <a:solidFill>
                  <a:srgbClr val="A81609"/>
                </a:solidFill>
                <a:latin typeface="+mj-lt"/>
                <a:cs typeface="Arial" pitchFamily="34" charset="0"/>
              </a:endParaRPr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7" b="20406"/>
          <a:stretch/>
        </p:blipFill>
        <p:spPr>
          <a:xfrm>
            <a:off x="407988" y="4380586"/>
            <a:ext cx="3743325" cy="170561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8" b="12295"/>
          <a:stretch/>
        </p:blipFill>
        <p:spPr>
          <a:xfrm>
            <a:off x="4309347" y="4380586"/>
            <a:ext cx="3580371" cy="1705614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9" b="14937"/>
          <a:stretch/>
        </p:blipFill>
        <p:spPr>
          <a:xfrm>
            <a:off x="8047752" y="4380586"/>
            <a:ext cx="3736261" cy="1705613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407988" y="-1"/>
            <a:ext cx="1031133" cy="1031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7" y="123824"/>
            <a:ext cx="826573" cy="8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18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Овал 40"/>
          <p:cNvSpPr/>
          <p:nvPr/>
        </p:nvSpPr>
        <p:spPr>
          <a:xfrm>
            <a:off x="-392607" y="2375209"/>
            <a:ext cx="3113094" cy="3056858"/>
          </a:xfrm>
          <a:prstGeom prst="ellipse">
            <a:avLst/>
          </a:prstGeom>
          <a:solidFill>
            <a:srgbClr val="FCF6EA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9003435" y="3868698"/>
            <a:ext cx="2345397" cy="2303029"/>
          </a:xfrm>
          <a:prstGeom prst="ellipse">
            <a:avLst/>
          </a:prstGeom>
          <a:solidFill>
            <a:srgbClr val="F8EBD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6449438"/>
            <a:ext cx="12192000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1642215" y="351450"/>
            <a:ext cx="10228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Очередь №1. Регламентированный учет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78598" y="1422749"/>
            <a:ext cx="4865585" cy="865761"/>
          </a:xfrm>
          <a:prstGeom prst="rect">
            <a:avLst/>
          </a:prstGeom>
          <a:noFill/>
        </p:spPr>
        <p:txBody>
          <a:bodyPr wrap="square" lIns="0" tIns="0" rIns="0" bIns="36000" rtlCol="0">
            <a:no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ru-RU" sz="2000" dirty="0"/>
              <a:t>Разработка методологии расчета себестоимости.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ru-RU" sz="2000" dirty="0"/>
              <a:t>Унификация учета и справочников.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ru-RU" sz="2000" dirty="0"/>
              <a:t>Ввод первичных документов.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ru-RU" sz="2000" dirty="0"/>
              <a:t>Запуск кадрового учета и расчета зарплаты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7" b="9577"/>
          <a:stretch/>
        </p:blipFill>
        <p:spPr>
          <a:xfrm>
            <a:off x="407988" y="3788693"/>
            <a:ext cx="4339110" cy="226912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" b="3096"/>
          <a:stretch/>
        </p:blipFill>
        <p:spPr>
          <a:xfrm>
            <a:off x="6741268" y="1422749"/>
            <a:ext cx="5042745" cy="354823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439" y="3799302"/>
            <a:ext cx="3369893" cy="224440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99521" y="1422749"/>
            <a:ext cx="296333" cy="296333"/>
          </a:xfrm>
          <a:prstGeom prst="ellipse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  <a:latin typeface="GPN_DIN" panose="020B0504020202020204" pitchFamily="34" charset="-52"/>
                <a:ea typeface="GPN_DIN" panose="020B0504020202020204" pitchFamily="34" charset="-52"/>
              </a:rPr>
              <a:t>→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399521" y="2017578"/>
            <a:ext cx="296333" cy="296333"/>
          </a:xfrm>
          <a:prstGeom prst="ellipse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  <a:latin typeface="GPN_DIN" panose="020B0504020202020204" pitchFamily="34" charset="-52"/>
                <a:ea typeface="GPN_DIN" panose="020B0504020202020204" pitchFamily="34" charset="-52"/>
              </a:rPr>
              <a:t>→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399521" y="2417662"/>
            <a:ext cx="296333" cy="296333"/>
          </a:xfrm>
          <a:prstGeom prst="ellipse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  <a:latin typeface="GPN_DIN" panose="020B0504020202020204" pitchFamily="34" charset="-52"/>
                <a:ea typeface="GPN_DIN" panose="020B0504020202020204" pitchFamily="34" charset="-52"/>
              </a:rPr>
              <a:t>→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99521" y="2916064"/>
            <a:ext cx="296333" cy="296333"/>
          </a:xfrm>
          <a:prstGeom prst="ellipse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  <a:latin typeface="GPN_DIN" panose="020B0504020202020204" pitchFamily="34" charset="-52"/>
                <a:ea typeface="GPN_DIN" panose="020B0504020202020204" pitchFamily="34" charset="-52"/>
              </a:rPr>
              <a:t>→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9510592" y="2155870"/>
            <a:ext cx="3676479" cy="3610065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7988" y="-1"/>
            <a:ext cx="1031133" cy="1031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7" y="123824"/>
            <a:ext cx="826573" cy="8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69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Овал 32"/>
          <p:cNvSpPr/>
          <p:nvPr/>
        </p:nvSpPr>
        <p:spPr>
          <a:xfrm>
            <a:off x="8703603" y="2672816"/>
            <a:ext cx="2345397" cy="2303029"/>
          </a:xfrm>
          <a:prstGeom prst="ellipse">
            <a:avLst/>
          </a:prstGeom>
          <a:solidFill>
            <a:srgbClr val="F8EBD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6449438"/>
            <a:ext cx="12192000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1642215" y="351451"/>
            <a:ext cx="10228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Очередь №2. Оперативный учет</a:t>
            </a:r>
          </a:p>
        </p:txBody>
      </p:sp>
      <p:sp>
        <p:nvSpPr>
          <p:cNvPr id="15" name="Овал 14"/>
          <p:cNvSpPr/>
          <p:nvPr/>
        </p:nvSpPr>
        <p:spPr>
          <a:xfrm>
            <a:off x="6741055" y="1452761"/>
            <a:ext cx="296333" cy="296333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  <a:latin typeface="GPN_DIN" panose="020B0504020202020204" pitchFamily="34" charset="-52"/>
                <a:ea typeface="GPN_DIN" panose="020B0504020202020204" pitchFamily="34" charset="-52"/>
              </a:rPr>
              <a:t>→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741055" y="2135638"/>
            <a:ext cx="296333" cy="296333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  <a:latin typeface="GPN_DIN" panose="020B0504020202020204" pitchFamily="34" charset="-52"/>
                <a:ea typeface="GPN_DIN" panose="020B0504020202020204" pitchFamily="34" charset="-52"/>
              </a:rPr>
              <a:t>→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741055" y="2776484"/>
            <a:ext cx="296333" cy="296333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  <a:latin typeface="GPN_DIN" panose="020B0504020202020204" pitchFamily="34" charset="-52"/>
                <a:ea typeface="GPN_DIN" panose="020B0504020202020204" pitchFamily="34" charset="-52"/>
              </a:rPr>
              <a:t>→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741055" y="4311865"/>
            <a:ext cx="296333" cy="296333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  <a:latin typeface="GPN_DIN" panose="020B0504020202020204" pitchFamily="34" charset="-52"/>
                <a:ea typeface="GPN_DIN" panose="020B0504020202020204" pitchFamily="34" charset="-52"/>
              </a:rPr>
              <a:t>→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741055" y="3917089"/>
            <a:ext cx="296333" cy="296333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  <a:latin typeface="GPN_DIN" panose="020B0504020202020204" pitchFamily="34" charset="-52"/>
                <a:ea typeface="GPN_DIN" panose="020B0504020202020204" pitchFamily="34" charset="-52"/>
              </a:rPr>
              <a:t>→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741055" y="3397383"/>
            <a:ext cx="296333" cy="296333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>
                <a:solidFill>
                  <a:schemeClr val="bg1"/>
                </a:solidFill>
                <a:latin typeface="GPN_DIN" panose="020B0504020202020204" pitchFamily="34" charset="-52"/>
                <a:ea typeface="GPN_DIN" panose="020B0504020202020204" pitchFamily="34" charset="-52"/>
              </a:rPr>
              <a:t>→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80" y="1393391"/>
            <a:ext cx="3870971" cy="24870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492" y="3418669"/>
            <a:ext cx="3870971" cy="2579034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07988" y="2024228"/>
            <a:ext cx="3629967" cy="3633872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9044169" y="3361787"/>
            <a:ext cx="2929893" cy="2876966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20132" y="1410426"/>
            <a:ext cx="5132735" cy="865761"/>
          </a:xfrm>
          <a:prstGeom prst="rect">
            <a:avLst/>
          </a:prstGeom>
          <a:noFill/>
        </p:spPr>
        <p:txBody>
          <a:bodyPr wrap="square" lIns="0" tIns="0" rIns="0" bIns="36000" rtlCol="0">
            <a:no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ru-RU" sz="2000" dirty="0"/>
              <a:t>Учет ювелирной продукции в двух измерениях.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ru-RU" sz="2000" dirty="0"/>
              <a:t>Персонифицированный учет материальных ценностей.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ru-RU" sz="2000" dirty="0"/>
              <a:t>Учет наборов янтаря различных фракций.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ru-RU" sz="2000" dirty="0"/>
              <a:t>Сплошное штрих-кодирование упаковок.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ru-RU" sz="2000" dirty="0"/>
              <a:t>Учет транспортных расходов.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ru-RU" sz="2000" dirty="0"/>
              <a:t>Управление розницей.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07988" y="-1"/>
            <a:ext cx="1031133" cy="1031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7" y="123824"/>
            <a:ext cx="826573" cy="8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4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Овал 34"/>
          <p:cNvSpPr/>
          <p:nvPr/>
        </p:nvSpPr>
        <p:spPr>
          <a:xfrm>
            <a:off x="9044169" y="2579445"/>
            <a:ext cx="2170111" cy="2130909"/>
          </a:xfrm>
          <a:prstGeom prst="ellipse">
            <a:avLst/>
          </a:prstGeom>
          <a:solidFill>
            <a:srgbClr val="FCF6EA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9235295" y="3268429"/>
            <a:ext cx="2739844" cy="2690350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6449438"/>
            <a:ext cx="12192000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1642215" y="357475"/>
            <a:ext cx="10228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Очередь №2. Интеграция с ГИС ДМДК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407988" y="1412875"/>
            <a:ext cx="9584243" cy="4670016"/>
            <a:chOff x="10367963" y="4209741"/>
            <a:chExt cx="21047126" cy="10463658"/>
          </a:xfrm>
        </p:grpSpPr>
        <p:grpSp>
          <p:nvGrpSpPr>
            <p:cNvPr id="23" name="Group 11">
              <a:extLst>
                <a:ext uri="{FF2B5EF4-FFF2-40B4-BE49-F238E27FC236}">
                  <a16:creationId xmlns:a16="http://schemas.microsoft.com/office/drawing/2014/main" id="{EFA65F63-D426-E34D-9ED2-12B376C5F643}"/>
                </a:ext>
              </a:extLst>
            </p:cNvPr>
            <p:cNvGrpSpPr/>
            <p:nvPr/>
          </p:nvGrpSpPr>
          <p:grpSpPr>
            <a:xfrm>
              <a:off x="10367963" y="4209741"/>
              <a:ext cx="21047125" cy="512772"/>
              <a:chOff x="539482" y="3442731"/>
              <a:chExt cx="18657957" cy="454565"/>
            </a:xfrm>
          </p:grpSpPr>
          <p:sp>
            <p:nvSpPr>
              <p:cNvPr id="25" name="Round Same-side Corner of Rectangle 12">
                <a:extLst>
                  <a:ext uri="{FF2B5EF4-FFF2-40B4-BE49-F238E27FC236}">
                    <a16:creationId xmlns:a16="http://schemas.microsoft.com/office/drawing/2014/main" id="{E8F0B05C-EF9A-D649-9936-881CBEB8D42E}"/>
                  </a:ext>
                </a:extLst>
              </p:cNvPr>
              <p:cNvSpPr/>
              <p:nvPr/>
            </p:nvSpPr>
            <p:spPr>
              <a:xfrm>
                <a:off x="539482" y="3442731"/>
                <a:ext cx="18657957" cy="454565"/>
              </a:xfrm>
              <a:prstGeom prst="round2SameRect">
                <a:avLst>
                  <a:gd name="adj1" fmla="val 23924"/>
                  <a:gd name="adj2" fmla="val 0"/>
                </a:avLst>
              </a:prstGeom>
              <a:gradFill flip="none" rotWithShape="1">
                <a:gsLst>
                  <a:gs pos="100000">
                    <a:srgbClr val="777F84"/>
                  </a:gs>
                  <a:gs pos="0">
                    <a:srgbClr val="888E93"/>
                  </a:gs>
                </a:gsLst>
                <a:lin ang="5400000" scaled="1"/>
                <a:tileRect/>
              </a:gradFill>
              <a:ln w="12700">
                <a:gradFill>
                  <a:gsLst>
                    <a:gs pos="0">
                      <a:srgbClr val="888E93"/>
                    </a:gs>
                    <a:gs pos="99000">
                      <a:srgbClr val="777F84"/>
                    </a:gs>
                  </a:gsLst>
                  <a:lin ang="5400000" scaled="1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tIns="216000" rIns="90000" bIns="216000" rtlCol="0" anchor="ctr" anchorCtr="0"/>
              <a:lstStyle/>
              <a:p>
                <a:pPr algn="ctr">
                  <a:lnSpc>
                    <a:spcPct val="90000"/>
                  </a:lnSpc>
                </a:pPr>
                <a:endParaRPr lang="en-RU" sz="3200">
                  <a:ln w="0"/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" name="Group 14">
                <a:extLst>
                  <a:ext uri="{FF2B5EF4-FFF2-40B4-BE49-F238E27FC236}">
                    <a16:creationId xmlns:a16="http://schemas.microsoft.com/office/drawing/2014/main" id="{35C260C0-911D-5F4D-806B-538E0B494D79}"/>
                  </a:ext>
                </a:extLst>
              </p:cNvPr>
              <p:cNvGrpSpPr/>
              <p:nvPr/>
            </p:nvGrpSpPr>
            <p:grpSpPr>
              <a:xfrm>
                <a:off x="715590" y="3597386"/>
                <a:ext cx="649390" cy="145587"/>
                <a:chOff x="715590" y="3597386"/>
                <a:chExt cx="649390" cy="145587"/>
              </a:xfrm>
            </p:grpSpPr>
            <p:sp>
              <p:nvSpPr>
                <p:cNvPr id="27" name="Oval 15">
                  <a:extLst>
                    <a:ext uri="{FF2B5EF4-FFF2-40B4-BE49-F238E27FC236}">
                      <a16:creationId xmlns:a16="http://schemas.microsoft.com/office/drawing/2014/main" id="{F8A5976A-1633-7D42-BBE4-467154EDBBE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5590" y="3597386"/>
                  <a:ext cx="145587" cy="14558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216000" rIns="90000" bIns="216000" rtlCol="0" anchor="ctr" anchorCtr="0"/>
                <a:lstStyle/>
                <a:p>
                  <a:pPr algn="ctr">
                    <a:lnSpc>
                      <a:spcPct val="90000"/>
                    </a:lnSpc>
                  </a:pPr>
                  <a:endParaRPr lang="en-RU" sz="3200">
                    <a:ln w="0"/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Oval 16">
                  <a:extLst>
                    <a:ext uri="{FF2B5EF4-FFF2-40B4-BE49-F238E27FC236}">
                      <a16:creationId xmlns:a16="http://schemas.microsoft.com/office/drawing/2014/main" id="{81AFFA0E-6CF0-2640-8FAB-BBB605AD0FE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67636" y="3597386"/>
                  <a:ext cx="145587" cy="14558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216000" rIns="90000" bIns="216000" rtlCol="0" anchor="ctr" anchorCtr="0"/>
                <a:lstStyle/>
                <a:p>
                  <a:pPr algn="ctr">
                    <a:lnSpc>
                      <a:spcPct val="90000"/>
                    </a:lnSpc>
                  </a:pPr>
                  <a:endParaRPr lang="en-RU" sz="3200">
                    <a:ln w="0"/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Oval 17">
                  <a:extLst>
                    <a:ext uri="{FF2B5EF4-FFF2-40B4-BE49-F238E27FC236}">
                      <a16:creationId xmlns:a16="http://schemas.microsoft.com/office/drawing/2014/main" id="{58486864-D383-5849-B037-461D745468F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19393" y="3597386"/>
                  <a:ext cx="145587" cy="14558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216000" rIns="90000" bIns="216000" rtlCol="0" anchor="ctr" anchorCtr="0"/>
                <a:lstStyle/>
                <a:p>
                  <a:pPr algn="ctr">
                    <a:lnSpc>
                      <a:spcPct val="90000"/>
                    </a:lnSpc>
                  </a:pPr>
                  <a:endParaRPr lang="en-RU" sz="3200">
                    <a:ln w="0"/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4" name="Picture Placeholder 4">
              <a:extLst>
                <a:ext uri="{FF2B5EF4-FFF2-40B4-BE49-F238E27FC236}">
                  <a16:creationId xmlns:a16="http://schemas.microsoft.com/office/drawing/2014/main" id="{B772665C-7A24-3E44-BEFC-5C401088D3CC}"/>
                </a:ext>
              </a:extLst>
            </p:cNvPr>
            <p:cNvSpPr txBox="1">
              <a:spLocks/>
            </p:cNvSpPr>
            <p:nvPr/>
          </p:nvSpPr>
          <p:spPr>
            <a:xfrm>
              <a:off x="10367963" y="4722512"/>
              <a:ext cx="21047126" cy="99508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88E93"/>
              </a:solidFill>
            </a:ln>
            <a:effectLst>
              <a:outerShdw blurRad="317500" dist="63500" dir="5400000" algn="ctr" rotWithShape="0">
                <a:srgbClr val="002061">
                  <a:alpha val="20000"/>
                </a:srgbClr>
              </a:outerShdw>
            </a:effectLst>
          </p:spPr>
          <p:txBody>
            <a:bodyPr vert="horz" lIns="0" tIns="0" rIns="0" bIns="0" rtlCol="0" anchor="ctr">
              <a:noAutofit/>
            </a:bodyPr>
            <a:lstStyle>
              <a:lvl1pPr marL="0" indent="0" algn="ctr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None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" indent="0" algn="l" defTabSz="1907905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chemeClr val="bg2"/>
                </a:buClr>
                <a:buSzPct val="120000"/>
                <a:buFontTx/>
                <a:buNone/>
                <a:defRPr sz="3200" b="1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40000" indent="-540000" algn="l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chemeClr val="tx2"/>
                </a:buClr>
                <a:buSzPct val="100000"/>
                <a:buFont typeface="System Font Regular"/>
                <a:buChar char="•"/>
                <a:tabLst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540000" algn="l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Font typeface="+mj-lt"/>
                <a:buAutoNum type="arabicPeriod"/>
                <a:tabLst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None/>
                <a:defRPr sz="32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028699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943007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857315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771623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dirty="0"/>
            </a:p>
          </p:txBody>
        </p:sp>
      </p:grpSp>
      <p:pic>
        <p:nvPicPr>
          <p:cNvPr id="30" name="Рисунок 29" descr="1С Справочник &quot;Партия ДМДК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34"/>
          <a:stretch/>
        </p:blipFill>
        <p:spPr bwMode="auto">
          <a:xfrm>
            <a:off x="416454" y="1641729"/>
            <a:ext cx="9575777" cy="444116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Прямоугольник 18"/>
          <p:cNvSpPr/>
          <p:nvPr/>
        </p:nvSpPr>
        <p:spPr>
          <a:xfrm>
            <a:off x="407988" y="-1"/>
            <a:ext cx="1031133" cy="1031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7" y="123824"/>
            <a:ext cx="826573" cy="8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79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Овал 38"/>
          <p:cNvSpPr/>
          <p:nvPr/>
        </p:nvSpPr>
        <p:spPr>
          <a:xfrm>
            <a:off x="1910985" y="3011858"/>
            <a:ext cx="2345397" cy="2303029"/>
          </a:xfrm>
          <a:prstGeom prst="ellipse">
            <a:avLst/>
          </a:prstGeom>
          <a:solidFill>
            <a:srgbClr val="F8EBD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535844" y="3497186"/>
            <a:ext cx="2750282" cy="2700599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6449438"/>
            <a:ext cx="12192000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1642215" y="342085"/>
            <a:ext cx="10228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Очередь №2. Интеграция с ГИС ДМДК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7988" y="1424024"/>
            <a:ext cx="8641473" cy="2398545"/>
            <a:chOff x="10367963" y="4209741"/>
            <a:chExt cx="18976790" cy="5374189"/>
          </a:xfrm>
        </p:grpSpPr>
        <p:grpSp>
          <p:nvGrpSpPr>
            <p:cNvPr id="18" name="Group 11">
              <a:extLst>
                <a:ext uri="{FF2B5EF4-FFF2-40B4-BE49-F238E27FC236}">
                  <a16:creationId xmlns:a16="http://schemas.microsoft.com/office/drawing/2014/main" id="{EFA65F63-D426-E34D-9ED2-12B376C5F643}"/>
                </a:ext>
              </a:extLst>
            </p:cNvPr>
            <p:cNvGrpSpPr/>
            <p:nvPr/>
          </p:nvGrpSpPr>
          <p:grpSpPr>
            <a:xfrm>
              <a:off x="10367963" y="4209741"/>
              <a:ext cx="18976790" cy="512772"/>
              <a:chOff x="539482" y="3442731"/>
              <a:chExt cx="16822636" cy="454565"/>
            </a:xfrm>
          </p:grpSpPr>
          <p:sp>
            <p:nvSpPr>
              <p:cNvPr id="20" name="Round Same-side Corner of Rectangle 12">
                <a:extLst>
                  <a:ext uri="{FF2B5EF4-FFF2-40B4-BE49-F238E27FC236}">
                    <a16:creationId xmlns:a16="http://schemas.microsoft.com/office/drawing/2014/main" id="{E8F0B05C-EF9A-D649-9936-881CBEB8D42E}"/>
                  </a:ext>
                </a:extLst>
              </p:cNvPr>
              <p:cNvSpPr/>
              <p:nvPr/>
            </p:nvSpPr>
            <p:spPr>
              <a:xfrm>
                <a:off x="539482" y="3442731"/>
                <a:ext cx="16822636" cy="454565"/>
              </a:xfrm>
              <a:prstGeom prst="round2SameRect">
                <a:avLst>
                  <a:gd name="adj1" fmla="val 23924"/>
                  <a:gd name="adj2" fmla="val 0"/>
                </a:avLst>
              </a:prstGeom>
              <a:gradFill flip="none" rotWithShape="1">
                <a:gsLst>
                  <a:gs pos="100000">
                    <a:srgbClr val="777F84"/>
                  </a:gs>
                  <a:gs pos="0">
                    <a:srgbClr val="888E93"/>
                  </a:gs>
                </a:gsLst>
                <a:lin ang="5400000" scaled="1"/>
                <a:tileRect/>
              </a:gradFill>
              <a:ln w="12700">
                <a:gradFill>
                  <a:gsLst>
                    <a:gs pos="0">
                      <a:srgbClr val="888E93"/>
                    </a:gs>
                    <a:gs pos="99000">
                      <a:srgbClr val="777F84"/>
                    </a:gs>
                  </a:gsLst>
                  <a:lin ang="5400000" scaled="1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tIns="216000" rIns="90000" bIns="216000" rtlCol="0" anchor="ctr" anchorCtr="0"/>
              <a:lstStyle/>
              <a:p>
                <a:pPr algn="ctr">
                  <a:lnSpc>
                    <a:spcPct val="90000"/>
                  </a:lnSpc>
                </a:pPr>
                <a:endParaRPr lang="en-RU" sz="3200">
                  <a:ln w="0"/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1" name="Group 14">
                <a:extLst>
                  <a:ext uri="{FF2B5EF4-FFF2-40B4-BE49-F238E27FC236}">
                    <a16:creationId xmlns:a16="http://schemas.microsoft.com/office/drawing/2014/main" id="{35C260C0-911D-5F4D-806B-538E0B494D79}"/>
                  </a:ext>
                </a:extLst>
              </p:cNvPr>
              <p:cNvGrpSpPr/>
              <p:nvPr/>
            </p:nvGrpSpPr>
            <p:grpSpPr>
              <a:xfrm>
                <a:off x="715590" y="3597386"/>
                <a:ext cx="649390" cy="145587"/>
                <a:chOff x="715590" y="3597386"/>
                <a:chExt cx="649390" cy="145587"/>
              </a:xfrm>
            </p:grpSpPr>
            <p:sp>
              <p:nvSpPr>
                <p:cNvPr id="32" name="Oval 15">
                  <a:extLst>
                    <a:ext uri="{FF2B5EF4-FFF2-40B4-BE49-F238E27FC236}">
                      <a16:creationId xmlns:a16="http://schemas.microsoft.com/office/drawing/2014/main" id="{F8A5976A-1633-7D42-BBE4-467154EDBBE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5590" y="3597386"/>
                  <a:ext cx="145587" cy="14558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216000" rIns="90000" bIns="216000" rtlCol="0" anchor="ctr" anchorCtr="0"/>
                <a:lstStyle/>
                <a:p>
                  <a:pPr algn="ctr">
                    <a:lnSpc>
                      <a:spcPct val="90000"/>
                    </a:lnSpc>
                  </a:pPr>
                  <a:endParaRPr lang="en-RU" sz="3200">
                    <a:ln w="0"/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Oval 16">
                  <a:extLst>
                    <a:ext uri="{FF2B5EF4-FFF2-40B4-BE49-F238E27FC236}">
                      <a16:creationId xmlns:a16="http://schemas.microsoft.com/office/drawing/2014/main" id="{81AFFA0E-6CF0-2640-8FAB-BBB605AD0FE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67636" y="3597386"/>
                  <a:ext cx="145587" cy="14558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216000" rIns="90000" bIns="216000" rtlCol="0" anchor="ctr" anchorCtr="0"/>
                <a:lstStyle/>
                <a:p>
                  <a:pPr algn="ctr">
                    <a:lnSpc>
                      <a:spcPct val="90000"/>
                    </a:lnSpc>
                  </a:pPr>
                  <a:endParaRPr lang="en-RU" sz="3200">
                    <a:ln w="0"/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Oval 17">
                  <a:extLst>
                    <a:ext uri="{FF2B5EF4-FFF2-40B4-BE49-F238E27FC236}">
                      <a16:creationId xmlns:a16="http://schemas.microsoft.com/office/drawing/2014/main" id="{58486864-D383-5849-B037-461D745468F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19393" y="3597386"/>
                  <a:ext cx="145587" cy="14558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216000" rIns="90000" bIns="216000" rtlCol="0" anchor="ctr" anchorCtr="0"/>
                <a:lstStyle/>
                <a:p>
                  <a:pPr algn="ctr">
                    <a:lnSpc>
                      <a:spcPct val="90000"/>
                    </a:lnSpc>
                  </a:pPr>
                  <a:endParaRPr lang="en-RU" sz="3200">
                    <a:ln w="0"/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9" name="Picture Placeholder 4">
              <a:extLst>
                <a:ext uri="{FF2B5EF4-FFF2-40B4-BE49-F238E27FC236}">
                  <a16:creationId xmlns:a16="http://schemas.microsoft.com/office/drawing/2014/main" id="{B772665C-7A24-3E44-BEFC-5C401088D3CC}"/>
                </a:ext>
              </a:extLst>
            </p:cNvPr>
            <p:cNvSpPr txBox="1">
              <a:spLocks/>
            </p:cNvSpPr>
            <p:nvPr/>
          </p:nvSpPr>
          <p:spPr>
            <a:xfrm>
              <a:off x="10367965" y="4722514"/>
              <a:ext cx="18976788" cy="48614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88E93"/>
              </a:solidFill>
            </a:ln>
            <a:effectLst>
              <a:outerShdw blurRad="317500" dist="63500" dir="5400000" algn="ctr" rotWithShape="0">
                <a:srgbClr val="002061">
                  <a:alpha val="20000"/>
                </a:srgbClr>
              </a:outerShdw>
            </a:effectLst>
          </p:spPr>
          <p:txBody>
            <a:bodyPr vert="horz" lIns="0" tIns="0" rIns="0" bIns="0" rtlCol="0" anchor="ctr">
              <a:noAutofit/>
            </a:bodyPr>
            <a:lstStyle>
              <a:lvl1pPr marL="0" indent="0" algn="ctr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None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" indent="0" algn="l" defTabSz="1907905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chemeClr val="bg2"/>
                </a:buClr>
                <a:buSzPct val="120000"/>
                <a:buFontTx/>
                <a:buNone/>
                <a:defRPr sz="3200" b="1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40000" indent="-540000" algn="l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chemeClr val="tx2"/>
                </a:buClr>
                <a:buSzPct val="100000"/>
                <a:buFont typeface="System Font Regular"/>
                <a:buChar char="•"/>
                <a:tabLst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540000" algn="l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Font typeface="+mj-lt"/>
                <a:buAutoNum type="arabicPeriod"/>
                <a:tabLst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None/>
                <a:defRPr sz="32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028699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943007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857315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771623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dirty="0"/>
            </a:p>
          </p:txBody>
        </p:sp>
      </p:grpSp>
      <p:pic>
        <p:nvPicPr>
          <p:cNvPr id="37" name="Рисунок 36" descr="Обработка выгрузки остатков из 1С в ДМДК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9" b="47901"/>
          <a:stretch/>
        </p:blipFill>
        <p:spPr bwMode="auto">
          <a:xfrm>
            <a:off x="428469" y="1661344"/>
            <a:ext cx="8620991" cy="214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3571876" y="3603081"/>
            <a:ext cx="8212137" cy="2561719"/>
            <a:chOff x="3789363" y="3747006"/>
            <a:chExt cx="8212137" cy="2561719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3789363" y="3747006"/>
              <a:ext cx="8212137" cy="2561719"/>
              <a:chOff x="10367963" y="4209741"/>
              <a:chExt cx="18033963" cy="5739797"/>
            </a:xfrm>
          </p:grpSpPr>
          <p:grpSp>
            <p:nvGrpSpPr>
              <p:cNvPr id="23" name="Group 11">
                <a:extLst>
                  <a:ext uri="{FF2B5EF4-FFF2-40B4-BE49-F238E27FC236}">
                    <a16:creationId xmlns:a16="http://schemas.microsoft.com/office/drawing/2014/main" id="{EFA65F63-D426-E34D-9ED2-12B376C5F643}"/>
                  </a:ext>
                </a:extLst>
              </p:cNvPr>
              <p:cNvGrpSpPr/>
              <p:nvPr/>
            </p:nvGrpSpPr>
            <p:grpSpPr>
              <a:xfrm>
                <a:off x="10367963" y="4209741"/>
                <a:ext cx="18033963" cy="512772"/>
                <a:chOff x="539482" y="3442731"/>
                <a:chExt cx="15986834" cy="454565"/>
              </a:xfrm>
            </p:grpSpPr>
            <p:sp>
              <p:nvSpPr>
                <p:cNvPr id="25" name="Round Same-side Corner of Rectangle 12">
                  <a:extLst>
                    <a:ext uri="{FF2B5EF4-FFF2-40B4-BE49-F238E27FC236}">
                      <a16:creationId xmlns:a16="http://schemas.microsoft.com/office/drawing/2014/main" id="{E8F0B05C-EF9A-D649-9936-881CBEB8D42E}"/>
                    </a:ext>
                  </a:extLst>
                </p:cNvPr>
                <p:cNvSpPr/>
                <p:nvPr/>
              </p:nvSpPr>
              <p:spPr>
                <a:xfrm>
                  <a:off x="539482" y="3442731"/>
                  <a:ext cx="15986834" cy="454565"/>
                </a:xfrm>
                <a:prstGeom prst="round2SameRect">
                  <a:avLst>
                    <a:gd name="adj1" fmla="val 23924"/>
                    <a:gd name="adj2" fmla="val 0"/>
                  </a:avLst>
                </a:prstGeom>
                <a:gradFill flip="none" rotWithShape="1">
                  <a:gsLst>
                    <a:gs pos="100000">
                      <a:srgbClr val="777F84"/>
                    </a:gs>
                    <a:gs pos="0">
                      <a:srgbClr val="888E93"/>
                    </a:gs>
                  </a:gsLst>
                  <a:lin ang="5400000" scaled="1"/>
                  <a:tileRect/>
                </a:gradFill>
                <a:ln w="12700">
                  <a:gradFill>
                    <a:gsLst>
                      <a:gs pos="0">
                        <a:srgbClr val="888E93"/>
                      </a:gs>
                      <a:gs pos="99000">
                        <a:srgbClr val="777F84"/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216000" rIns="90000" bIns="216000" rtlCol="0" anchor="ctr" anchorCtr="0"/>
                <a:lstStyle/>
                <a:p>
                  <a:pPr algn="ctr">
                    <a:lnSpc>
                      <a:spcPct val="90000"/>
                    </a:lnSpc>
                  </a:pPr>
                  <a:endParaRPr lang="en-RU" sz="3200">
                    <a:ln w="0"/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6" name="Group 14">
                  <a:extLst>
                    <a:ext uri="{FF2B5EF4-FFF2-40B4-BE49-F238E27FC236}">
                      <a16:creationId xmlns:a16="http://schemas.microsoft.com/office/drawing/2014/main" id="{35C260C0-911D-5F4D-806B-538E0B494D79}"/>
                    </a:ext>
                  </a:extLst>
                </p:cNvPr>
                <p:cNvGrpSpPr/>
                <p:nvPr/>
              </p:nvGrpSpPr>
              <p:grpSpPr>
                <a:xfrm>
                  <a:off x="715590" y="3597386"/>
                  <a:ext cx="649390" cy="145587"/>
                  <a:chOff x="715590" y="3597386"/>
                  <a:chExt cx="649390" cy="145587"/>
                </a:xfrm>
              </p:grpSpPr>
              <p:sp>
                <p:nvSpPr>
                  <p:cNvPr id="27" name="Oval 15">
                    <a:extLst>
                      <a:ext uri="{FF2B5EF4-FFF2-40B4-BE49-F238E27FC236}">
                        <a16:creationId xmlns:a16="http://schemas.microsoft.com/office/drawing/2014/main" id="{F8A5976A-1633-7D42-BBE4-467154EDBBE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15590" y="3597386"/>
                    <a:ext cx="145587" cy="14558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216000" rIns="90000" bIns="216000" rtlCol="0" anchor="ctr" anchorCtr="0"/>
                  <a:lstStyle/>
                  <a:p>
                    <a:pPr algn="ctr">
                      <a:lnSpc>
                        <a:spcPct val="90000"/>
                      </a:lnSpc>
                    </a:pPr>
                    <a:endParaRPr lang="en-RU" sz="3200">
                      <a:ln w="0"/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8" name="Oval 16">
                    <a:extLst>
                      <a:ext uri="{FF2B5EF4-FFF2-40B4-BE49-F238E27FC236}">
                        <a16:creationId xmlns:a16="http://schemas.microsoft.com/office/drawing/2014/main" id="{81AFFA0E-6CF0-2640-8FAB-BBB605AD0FE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67636" y="3597386"/>
                    <a:ext cx="145587" cy="14558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216000" rIns="90000" bIns="216000" rtlCol="0" anchor="ctr" anchorCtr="0"/>
                  <a:lstStyle/>
                  <a:p>
                    <a:pPr algn="ctr">
                      <a:lnSpc>
                        <a:spcPct val="90000"/>
                      </a:lnSpc>
                    </a:pPr>
                    <a:endParaRPr lang="en-RU" sz="3200">
                      <a:ln w="0"/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9" name="Oval 17">
                    <a:extLst>
                      <a:ext uri="{FF2B5EF4-FFF2-40B4-BE49-F238E27FC236}">
                        <a16:creationId xmlns:a16="http://schemas.microsoft.com/office/drawing/2014/main" id="{58486864-D383-5849-B037-461D745468F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219393" y="3597386"/>
                    <a:ext cx="145587" cy="14558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216000" rIns="90000" bIns="216000" rtlCol="0" anchor="ctr" anchorCtr="0"/>
                  <a:lstStyle/>
                  <a:p>
                    <a:pPr algn="ctr">
                      <a:lnSpc>
                        <a:spcPct val="90000"/>
                      </a:lnSpc>
                    </a:pPr>
                    <a:endParaRPr lang="en-RU" sz="3200">
                      <a:ln w="0"/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24" name="Picture Placeholder 4">
                <a:extLst>
                  <a:ext uri="{FF2B5EF4-FFF2-40B4-BE49-F238E27FC236}">
                    <a16:creationId xmlns:a16="http://schemas.microsoft.com/office/drawing/2014/main" id="{B772665C-7A24-3E44-BEFC-5C401088D3C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367963" y="4722512"/>
                <a:ext cx="18033962" cy="52270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88E93"/>
                </a:solidFill>
              </a:ln>
              <a:effectLst>
                <a:outerShdw blurRad="317500" dist="63500" dir="5400000" algn="ctr" rotWithShape="0">
                  <a:srgbClr val="002061">
                    <a:alpha val="20000"/>
                  </a:srgbClr>
                </a:outerShdw>
              </a:effectLst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ctr" defTabSz="1828619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Tx/>
                  <a:buNone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6" indent="0" algn="l" defTabSz="1907905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800"/>
                  </a:spcAft>
                  <a:buClr>
                    <a:schemeClr val="bg2"/>
                  </a:buClr>
                  <a:buSzPct val="120000"/>
                  <a:buFontTx/>
                  <a:buNone/>
                  <a:defRPr sz="3200" b="1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40000" indent="-540000" algn="l" defTabSz="1828619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800"/>
                  </a:spcAft>
                  <a:buClr>
                    <a:schemeClr val="tx2"/>
                  </a:buClr>
                  <a:buSzPct val="100000"/>
                  <a:buFont typeface="System Font Regular"/>
                  <a:buChar char="•"/>
                  <a:tabLst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540000" algn="l" defTabSz="1828619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800"/>
                  </a:spcAft>
                  <a:buFont typeface="+mj-lt"/>
                  <a:buAutoNum type="arabicPeriod"/>
                  <a:tabLst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indent="0" algn="l" defTabSz="1828619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Tx/>
                  <a:buNone/>
                  <a:defRPr sz="32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028699" indent="-457155" algn="l" defTabSz="1828619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943007" indent="-457155" algn="l" defTabSz="1828619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857315" indent="-457155" algn="l" defTabSz="1828619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771623" indent="-457155" algn="l" defTabSz="1828619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dirty="0"/>
              </a:p>
            </p:txBody>
          </p:sp>
        </p:grpSp>
        <p:pic>
          <p:nvPicPr>
            <p:cNvPr id="30" name="Рисунок 29" descr="https://infostart.ru/upload/iblock/bf3/bf3cfa9b3d38ad26adad852941d98182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655"/>
            <a:stretch/>
          </p:blipFill>
          <p:spPr bwMode="auto">
            <a:xfrm>
              <a:off x="3808413" y="3989309"/>
              <a:ext cx="8193087" cy="22958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8" name="Прямоугольник 37"/>
          <p:cNvSpPr/>
          <p:nvPr/>
        </p:nvSpPr>
        <p:spPr>
          <a:xfrm>
            <a:off x="407988" y="-1"/>
            <a:ext cx="1031133" cy="1031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7" y="123824"/>
            <a:ext cx="826573" cy="8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4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Овал 46"/>
          <p:cNvSpPr/>
          <p:nvPr/>
        </p:nvSpPr>
        <p:spPr>
          <a:xfrm>
            <a:off x="9003435" y="3868698"/>
            <a:ext cx="2345397" cy="2303029"/>
          </a:xfrm>
          <a:prstGeom prst="ellipse">
            <a:avLst/>
          </a:prstGeom>
          <a:solidFill>
            <a:srgbClr val="F8EBD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9510592" y="2155870"/>
            <a:ext cx="3676479" cy="3610065"/>
          </a:xfrm>
          <a:prstGeom prst="ellipse">
            <a:avLst/>
          </a:prstGeom>
          <a:noFill/>
          <a:ln w="12700">
            <a:solidFill>
              <a:srgbClr val="E4B2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6449438"/>
            <a:ext cx="12192000" cy="408561"/>
          </a:xfrm>
          <a:prstGeom prst="rect">
            <a:avLst/>
          </a:prstGeom>
          <a:solidFill>
            <a:srgbClr val="A8160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9648A-633C-41CC-8DC0-F09535835CC2}"/>
              </a:ext>
            </a:extLst>
          </p:cNvPr>
          <p:cNvSpPr txBox="1"/>
          <p:nvPr/>
        </p:nvSpPr>
        <p:spPr>
          <a:xfrm>
            <a:off x="1642215" y="346017"/>
            <a:ext cx="10228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Отчетность в «</a:t>
            </a:r>
            <a:r>
              <a:rPr lang="ru-RU" sz="2400" b="1" dirty="0" err="1"/>
              <a:t>Ростех</a:t>
            </a:r>
            <a:r>
              <a:rPr lang="ru-RU" sz="2400" b="1" dirty="0"/>
              <a:t>» - формы для АС ФЗД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411911" y="1412875"/>
            <a:ext cx="8914972" cy="4670016"/>
            <a:chOff x="10367965" y="4209741"/>
            <a:chExt cx="19577397" cy="10463658"/>
          </a:xfrm>
        </p:grpSpPr>
        <p:grpSp>
          <p:nvGrpSpPr>
            <p:cNvPr id="35" name="Group 11">
              <a:extLst>
                <a:ext uri="{FF2B5EF4-FFF2-40B4-BE49-F238E27FC236}">
                  <a16:creationId xmlns:a16="http://schemas.microsoft.com/office/drawing/2014/main" id="{EFA65F63-D426-E34D-9ED2-12B376C5F643}"/>
                </a:ext>
              </a:extLst>
            </p:cNvPr>
            <p:cNvGrpSpPr/>
            <p:nvPr/>
          </p:nvGrpSpPr>
          <p:grpSpPr>
            <a:xfrm>
              <a:off x="10367965" y="4209741"/>
              <a:ext cx="19577397" cy="512772"/>
              <a:chOff x="539484" y="3442731"/>
              <a:chExt cx="17355065" cy="454565"/>
            </a:xfrm>
          </p:grpSpPr>
          <p:sp>
            <p:nvSpPr>
              <p:cNvPr id="41" name="Round Same-side Corner of Rectangle 12">
                <a:extLst>
                  <a:ext uri="{FF2B5EF4-FFF2-40B4-BE49-F238E27FC236}">
                    <a16:creationId xmlns:a16="http://schemas.microsoft.com/office/drawing/2014/main" id="{E8F0B05C-EF9A-D649-9936-881CBEB8D42E}"/>
                  </a:ext>
                </a:extLst>
              </p:cNvPr>
              <p:cNvSpPr/>
              <p:nvPr/>
            </p:nvSpPr>
            <p:spPr>
              <a:xfrm>
                <a:off x="539484" y="3442731"/>
                <a:ext cx="17355065" cy="454565"/>
              </a:xfrm>
              <a:prstGeom prst="round2SameRect">
                <a:avLst>
                  <a:gd name="adj1" fmla="val 23924"/>
                  <a:gd name="adj2" fmla="val 0"/>
                </a:avLst>
              </a:prstGeom>
              <a:gradFill flip="none" rotWithShape="1">
                <a:gsLst>
                  <a:gs pos="100000">
                    <a:srgbClr val="777F84"/>
                  </a:gs>
                  <a:gs pos="0">
                    <a:srgbClr val="888E93"/>
                  </a:gs>
                </a:gsLst>
                <a:lin ang="5400000" scaled="1"/>
                <a:tileRect/>
              </a:gradFill>
              <a:ln w="12700">
                <a:gradFill>
                  <a:gsLst>
                    <a:gs pos="0">
                      <a:srgbClr val="888E93"/>
                    </a:gs>
                    <a:gs pos="99000">
                      <a:srgbClr val="777F84"/>
                    </a:gs>
                  </a:gsLst>
                  <a:lin ang="5400000" scaled="1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tIns="216000" rIns="90000" bIns="216000" rtlCol="0" anchor="ctr" anchorCtr="0"/>
              <a:lstStyle/>
              <a:p>
                <a:pPr algn="ctr">
                  <a:lnSpc>
                    <a:spcPct val="90000"/>
                  </a:lnSpc>
                </a:pPr>
                <a:endParaRPr lang="en-RU" sz="3200">
                  <a:ln w="0"/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2" name="Group 14">
                <a:extLst>
                  <a:ext uri="{FF2B5EF4-FFF2-40B4-BE49-F238E27FC236}">
                    <a16:creationId xmlns:a16="http://schemas.microsoft.com/office/drawing/2014/main" id="{35C260C0-911D-5F4D-806B-538E0B494D79}"/>
                  </a:ext>
                </a:extLst>
              </p:cNvPr>
              <p:cNvGrpSpPr/>
              <p:nvPr/>
            </p:nvGrpSpPr>
            <p:grpSpPr>
              <a:xfrm>
                <a:off x="715590" y="3597386"/>
                <a:ext cx="649390" cy="145587"/>
                <a:chOff x="715590" y="3597386"/>
                <a:chExt cx="649390" cy="145587"/>
              </a:xfrm>
            </p:grpSpPr>
            <p:sp>
              <p:nvSpPr>
                <p:cNvPr id="43" name="Oval 15">
                  <a:extLst>
                    <a:ext uri="{FF2B5EF4-FFF2-40B4-BE49-F238E27FC236}">
                      <a16:creationId xmlns:a16="http://schemas.microsoft.com/office/drawing/2014/main" id="{F8A5976A-1633-7D42-BBE4-467154EDBBE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5590" y="3597386"/>
                  <a:ext cx="145587" cy="14558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216000" rIns="90000" bIns="216000" rtlCol="0" anchor="ctr" anchorCtr="0"/>
                <a:lstStyle/>
                <a:p>
                  <a:pPr algn="ctr">
                    <a:lnSpc>
                      <a:spcPct val="90000"/>
                    </a:lnSpc>
                  </a:pPr>
                  <a:endParaRPr lang="en-RU" sz="3200">
                    <a:ln w="0"/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Oval 16">
                  <a:extLst>
                    <a:ext uri="{FF2B5EF4-FFF2-40B4-BE49-F238E27FC236}">
                      <a16:creationId xmlns:a16="http://schemas.microsoft.com/office/drawing/2014/main" id="{81AFFA0E-6CF0-2640-8FAB-BBB605AD0FE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67636" y="3597386"/>
                  <a:ext cx="145587" cy="14558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216000" rIns="90000" bIns="216000" rtlCol="0" anchor="ctr" anchorCtr="0"/>
                <a:lstStyle/>
                <a:p>
                  <a:pPr algn="ctr">
                    <a:lnSpc>
                      <a:spcPct val="90000"/>
                    </a:lnSpc>
                  </a:pPr>
                  <a:endParaRPr lang="en-RU" sz="3200">
                    <a:ln w="0"/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Oval 17">
                  <a:extLst>
                    <a:ext uri="{FF2B5EF4-FFF2-40B4-BE49-F238E27FC236}">
                      <a16:creationId xmlns:a16="http://schemas.microsoft.com/office/drawing/2014/main" id="{58486864-D383-5849-B037-461D745468F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19393" y="3597386"/>
                  <a:ext cx="145587" cy="14558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216000" rIns="90000" bIns="216000" rtlCol="0" anchor="ctr" anchorCtr="0"/>
                <a:lstStyle/>
                <a:p>
                  <a:pPr algn="ctr">
                    <a:lnSpc>
                      <a:spcPct val="90000"/>
                    </a:lnSpc>
                  </a:pPr>
                  <a:endParaRPr lang="en-RU" sz="3200">
                    <a:ln w="0"/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8" name="Picture Placeholder 4">
              <a:extLst>
                <a:ext uri="{FF2B5EF4-FFF2-40B4-BE49-F238E27FC236}">
                  <a16:creationId xmlns:a16="http://schemas.microsoft.com/office/drawing/2014/main" id="{B772665C-7A24-3E44-BEFC-5C401088D3CC}"/>
                </a:ext>
              </a:extLst>
            </p:cNvPr>
            <p:cNvSpPr txBox="1">
              <a:spLocks/>
            </p:cNvSpPr>
            <p:nvPr/>
          </p:nvSpPr>
          <p:spPr>
            <a:xfrm>
              <a:off x="10367965" y="4722512"/>
              <a:ext cx="19577394" cy="99508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88E93"/>
              </a:solidFill>
            </a:ln>
            <a:effectLst>
              <a:outerShdw blurRad="317500" dist="63500" dir="5400000" algn="ctr" rotWithShape="0">
                <a:srgbClr val="002061">
                  <a:alpha val="20000"/>
                </a:srgbClr>
              </a:outerShdw>
            </a:effectLst>
          </p:spPr>
          <p:txBody>
            <a:bodyPr vert="horz" lIns="0" tIns="0" rIns="0" bIns="0" rtlCol="0" anchor="ctr">
              <a:noAutofit/>
            </a:bodyPr>
            <a:lstStyle>
              <a:lvl1pPr marL="0" indent="0" algn="ctr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None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6" indent="0" algn="l" defTabSz="1907905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chemeClr val="bg2"/>
                </a:buClr>
                <a:buSzPct val="120000"/>
                <a:buFontTx/>
                <a:buNone/>
                <a:defRPr sz="3200" b="1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40000" indent="-540000" algn="l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chemeClr val="tx2"/>
                </a:buClr>
                <a:buSzPct val="100000"/>
                <a:buFont typeface="System Font Regular"/>
                <a:buChar char="•"/>
                <a:tabLst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540000" algn="l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Font typeface="+mj-lt"/>
                <a:buAutoNum type="arabicPeriod"/>
                <a:tabLst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1828619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None/>
                <a:defRPr sz="32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028699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943007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857315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771623" indent="-457155" algn="l" defTabSz="1828619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dirty="0"/>
            </a:p>
          </p:txBody>
        </p:sp>
      </p:grpSp>
      <p:pic>
        <p:nvPicPr>
          <p:cNvPr id="46" name="Рисунок 45"/>
          <p:cNvPicPr/>
          <p:nvPr/>
        </p:nvPicPr>
        <p:blipFill rotWithShape="1">
          <a:blip r:embed="rId2"/>
          <a:srcRect b="6410"/>
          <a:stretch/>
        </p:blipFill>
        <p:spPr>
          <a:xfrm>
            <a:off x="417282" y="1647163"/>
            <a:ext cx="8848638" cy="4416238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407988" y="-1"/>
            <a:ext cx="1031133" cy="1031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47" y="123824"/>
            <a:ext cx="826573" cy="8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96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3045&quot;&gt;&lt;version val=&quot;24142&quot;/&gt;&lt;CPresentation id=&quot;1&quot;&gt;&lt;m_precDefaultNumber&gt;&lt;m_bNumberIsYear val=&quot;1&quot;/&gt;&lt;m_chMinusSymbol&gt;-&lt;/m_chMinusSymbol&gt;&lt;m_chDecimalSymbol17909&gt;,&lt;/m_chDecimalSymbol17909&gt;&lt;m_nGroupingDigits17909 val=&quot;2147483647&quot;/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 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heme/theme1.xml><?xml version="1.0" encoding="utf-8"?>
<a:theme xmlns:a="http://schemas.openxmlformats.org/drawingml/2006/main" name="1_gpn_report">
  <a:themeElements>
    <a:clrScheme name="ГПН">
      <a:dk1>
        <a:srgbClr val="3C3C3C"/>
      </a:dk1>
      <a:lt1>
        <a:srgbClr val="FFFFFF"/>
      </a:lt1>
      <a:dk2>
        <a:srgbClr val="000000"/>
      </a:dk2>
      <a:lt2>
        <a:srgbClr val="706F6F"/>
      </a:lt2>
      <a:accent1>
        <a:srgbClr val="004077"/>
      </a:accent1>
      <a:accent2>
        <a:srgbClr val="2FB4E9"/>
      </a:accent2>
      <a:accent3>
        <a:srgbClr val="0070BA"/>
      </a:accent3>
      <a:accent4>
        <a:srgbClr val="DADADA"/>
      </a:accent4>
      <a:accent5>
        <a:srgbClr val="AEBD15"/>
      </a:accent5>
      <a:accent6>
        <a:srgbClr val="F7A600"/>
      </a:accent6>
      <a:hlink>
        <a:srgbClr val="0070BA"/>
      </a:hlink>
      <a:folHlink>
        <a:srgbClr val="706F6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>
          <a:solidFill>
            <a:schemeClr val="accent2"/>
          </a:solidFill>
        </a:ln>
      </a:spPr>
      <a:bodyPr rtlCol="0" anchor="ctr"/>
      <a:lstStyle>
        <a:defPPr>
          <a:spcBef>
            <a:spcPts val="600"/>
          </a:spcBef>
          <a:defRPr sz="12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36000" rtlCol="0">
        <a:noAutofit/>
      </a:bodyPr>
      <a:lstStyle>
        <a:defPPr algn="l">
          <a:lnSpc>
            <a:spcPct val="80000"/>
          </a:lnSpc>
          <a:spcBef>
            <a:spcPts val="300"/>
          </a:spcBef>
          <a:defRPr sz="11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gpn_report" id="{F8D1C6A7-815E-4B1B-922D-DDF256B6FD24}" vid="{8AC31970-B314-4C23-B764-C3D4C791947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28E5FBB400D3843AEBE1D6A8C3E2D16" ma:contentTypeVersion="0" ma:contentTypeDescription="Создание документа." ma:contentTypeScope="" ma:versionID="57e6a77e67ace95a513b3ea7876700d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d5e9ee565066404da4099087e782e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0B8A92-43D1-4130-8DEA-103410ECDC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5BC4D54-ED0B-4689-BE9E-89EC57DDA81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12533D2-6256-45EA-A94F-F568E1FE04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58491</TotalTime>
  <Words>235</Words>
  <Application>Microsoft Office PowerPoint</Application>
  <PresentationFormat>Широкоэкранный</PresentationFormat>
  <Paragraphs>64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GPN_DIN</vt:lpstr>
      <vt:lpstr>Wingdings</vt:lpstr>
      <vt:lpstr>1_gpn_report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презентации для СД_розница</dc:title>
  <dc:subject>Структура презентации для СД_розница</dc:subject>
  <dc:creator>УРПиС ГПН-Ц</dc:creator>
  <cp:lastModifiedBy>Mi</cp:lastModifiedBy>
  <cp:revision>6403</cp:revision>
  <cp:lastPrinted>2019-10-31T10:25:59Z</cp:lastPrinted>
  <dcterms:created xsi:type="dcterms:W3CDTF">2015-09-21T08:33:48Z</dcterms:created>
  <dcterms:modified xsi:type="dcterms:W3CDTF">2022-10-17T14:16:54Z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11536941-310a-4a7e-8feb-5f766fb68eed</vt:lpwstr>
  </property>
  <property fmtid="{D5CDD505-2E9C-101B-9397-08002B2CF9AE}" pid="3" name="ContentTypeId">
    <vt:lpwstr>0x010100428E5FBB400D3843AEBE1D6A8C3E2D16</vt:lpwstr>
  </property>
</Properties>
</file>