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0"/>
  </p:notesMasterIdLst>
  <p:handoutMasterIdLst>
    <p:handoutMasterId r:id="rId41"/>
  </p:handoutMasterIdLst>
  <p:sldIdLst>
    <p:sldId id="501" r:id="rId2"/>
    <p:sldId id="467" r:id="rId3"/>
    <p:sldId id="468" r:id="rId4"/>
    <p:sldId id="470" r:id="rId5"/>
    <p:sldId id="471" r:id="rId6"/>
    <p:sldId id="502" r:id="rId7"/>
    <p:sldId id="503" r:id="rId8"/>
    <p:sldId id="511" r:id="rId9"/>
    <p:sldId id="505" r:id="rId10"/>
    <p:sldId id="506" r:id="rId11"/>
    <p:sldId id="510" r:id="rId12"/>
    <p:sldId id="507" r:id="rId13"/>
    <p:sldId id="472" r:id="rId14"/>
    <p:sldId id="473" r:id="rId15"/>
    <p:sldId id="475" r:id="rId16"/>
    <p:sldId id="476" r:id="rId17"/>
    <p:sldId id="477" r:id="rId18"/>
    <p:sldId id="478" r:id="rId19"/>
    <p:sldId id="479" r:id="rId20"/>
    <p:sldId id="480" r:id="rId21"/>
    <p:sldId id="481" r:id="rId22"/>
    <p:sldId id="482" r:id="rId23"/>
    <p:sldId id="483" r:id="rId24"/>
    <p:sldId id="484" r:id="rId25"/>
    <p:sldId id="485" r:id="rId26"/>
    <p:sldId id="486" r:id="rId27"/>
    <p:sldId id="487" r:id="rId28"/>
    <p:sldId id="488" r:id="rId29"/>
    <p:sldId id="489" r:id="rId30"/>
    <p:sldId id="490" r:id="rId31"/>
    <p:sldId id="491" r:id="rId32"/>
    <p:sldId id="492" r:id="rId33"/>
    <p:sldId id="493" r:id="rId34"/>
    <p:sldId id="494" r:id="rId35"/>
    <p:sldId id="496" r:id="rId36"/>
    <p:sldId id="497" r:id="rId37"/>
    <p:sldId id="499" r:id="rId38"/>
    <p:sldId id="500" r:id="rId39"/>
  </p:sldIdLst>
  <p:sldSz cx="9144000" cy="6858000" type="screen4x3"/>
  <p:notesSz cx="9939338" cy="68072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2C302B77-A861-4722-BC4D-3D60B6311BB3}">
          <p14:sldIdLst>
            <p14:sldId id="501"/>
            <p14:sldId id="467"/>
            <p14:sldId id="468"/>
            <p14:sldId id="470"/>
            <p14:sldId id="471"/>
            <p14:sldId id="502"/>
            <p14:sldId id="503"/>
            <p14:sldId id="511"/>
            <p14:sldId id="505"/>
            <p14:sldId id="506"/>
            <p14:sldId id="510"/>
            <p14:sldId id="507"/>
            <p14:sldId id="472"/>
            <p14:sldId id="473"/>
            <p14:sldId id="475"/>
            <p14:sldId id="476"/>
            <p14:sldId id="477"/>
            <p14:sldId id="478"/>
            <p14:sldId id="479"/>
            <p14:sldId id="480"/>
            <p14:sldId id="481"/>
            <p14:sldId id="482"/>
            <p14:sldId id="483"/>
            <p14:sldId id="484"/>
            <p14:sldId id="485"/>
            <p14:sldId id="486"/>
            <p14:sldId id="487"/>
            <p14:sldId id="488"/>
            <p14:sldId id="489"/>
            <p14:sldId id="490"/>
            <p14:sldId id="491"/>
            <p14:sldId id="492"/>
            <p14:sldId id="493"/>
            <p14:sldId id="494"/>
            <p14:sldId id="496"/>
            <p14:sldId id="497"/>
            <p14:sldId id="499"/>
            <p14:sldId id="50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Махонина Юлия" initials="МЮ" lastIdx="3" clrIdx="0">
    <p:extLst>
      <p:ext uri="{19B8F6BF-5375-455C-9EA6-DF929625EA0E}">
        <p15:presenceInfo xmlns:p15="http://schemas.microsoft.com/office/powerpoint/2012/main" userId="Махонина Юлия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63D"/>
    <a:srgbClr val="FFB385"/>
    <a:srgbClr val="FBCDBB"/>
    <a:srgbClr val="F48557"/>
    <a:srgbClr val="212121"/>
    <a:srgbClr val="F15E23"/>
    <a:srgbClr val="C03F0C"/>
    <a:srgbClr val="E88E2E"/>
    <a:srgbClr val="F0B778"/>
    <a:srgbClr val="FFC8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370" autoAdjust="0"/>
    <p:restoredTop sz="92857" autoAdjust="0"/>
  </p:normalViewPr>
  <p:slideViewPr>
    <p:cSldViewPr snapToGrid="0">
      <p:cViewPr varScale="1">
        <p:scale>
          <a:sx n="106" d="100"/>
          <a:sy n="106" d="100"/>
        </p:scale>
        <p:origin x="1380" y="108"/>
      </p:cViewPr>
      <p:guideLst>
        <p:guide orient="horz" pos="2183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16" d="100"/>
          <a:sy n="116" d="100"/>
        </p:scale>
        <p:origin x="1128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commentAuthors" Target="commentAuthor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0028077-A787-4FB2-9793-8851A780882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457566"/>
            <a:ext cx="7834184" cy="341393"/>
          </a:xfrm>
          <a:prstGeom prst="rect">
            <a:avLst/>
          </a:prstGeom>
          <a:solidFill>
            <a:srgbClr val="F8A994"/>
          </a:solidFill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fld id="{455DD71C-1D29-404E-A8E6-9D2895DD296F}" type="slidenum">
              <a:rPr lang="ru-RU"/>
              <a:pPr/>
              <a:t>‹#›</a:t>
            </a:fld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7EF6C1B-FF00-4C37-BCC3-A7BF36BD4A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0" y="6457565"/>
            <a:ext cx="1803238" cy="34139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02F48E0-84F5-4A86-88A7-38374336696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6832" y="6443440"/>
            <a:ext cx="1099603" cy="341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8430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6737" cy="3413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30284" y="0"/>
            <a:ext cx="4306737" cy="3413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EA62AC-44CD-4F34-939C-30C3E13B2D09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438525" y="850900"/>
            <a:ext cx="3062288" cy="22971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4399" y="3275850"/>
            <a:ext cx="7950543" cy="268004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6465807"/>
            <a:ext cx="4306737" cy="34139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30284" y="6465807"/>
            <a:ext cx="4306737" cy="34139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B158F6-EF3A-4421-ADFB-F13CD6A635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407491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223D08-7B5B-487A-B882-834A24F5AC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920" y="733063"/>
            <a:ext cx="8631252" cy="717846"/>
          </a:xfrm>
        </p:spPr>
        <p:txBody>
          <a:bodyPr>
            <a:normAutofit/>
          </a:bodyPr>
          <a:lstStyle>
            <a:lvl1pPr>
              <a:defRPr sz="2800" b="1">
                <a:solidFill>
                  <a:srgbClr val="212121"/>
                </a:solidFill>
                <a:latin typeface="+mn-lt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0D2F36C-5877-48EB-B17B-2B64F2F495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4920" y="1632247"/>
            <a:ext cx="8631252" cy="4341263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8" name="Текст 2"/>
          <p:cNvSpPr>
            <a:spLocks noGrp="1"/>
          </p:cNvSpPr>
          <p:nvPr>
            <p:ph type="body" sz="quarter" idx="34" hasCustomPrompt="1"/>
          </p:nvPr>
        </p:nvSpPr>
        <p:spPr>
          <a:xfrm>
            <a:off x="264920" y="281244"/>
            <a:ext cx="8631251" cy="26193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825"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" charset="0"/>
                <a:cs typeface="Roboto" charset="0"/>
              </a:defRPr>
            </a:lvl1pPr>
            <a:lvl2pPr marL="342884" indent="0">
              <a:buFontTx/>
              <a:buNone/>
              <a:defRPr sz="825">
                <a:latin typeface="Roboto" charset="0"/>
                <a:ea typeface="Roboto" charset="0"/>
                <a:cs typeface="Roboto" charset="0"/>
              </a:defRPr>
            </a:lvl2pPr>
            <a:lvl3pPr marL="685766" indent="0">
              <a:buFontTx/>
              <a:buNone/>
              <a:defRPr sz="825">
                <a:latin typeface="Roboto" charset="0"/>
                <a:ea typeface="Roboto" charset="0"/>
                <a:cs typeface="Roboto" charset="0"/>
              </a:defRPr>
            </a:lvl3pPr>
            <a:lvl4pPr marL="1028649" indent="0">
              <a:buFontTx/>
              <a:buNone/>
              <a:defRPr sz="825">
                <a:latin typeface="Roboto" charset="0"/>
                <a:ea typeface="Roboto" charset="0"/>
                <a:cs typeface="Roboto" charset="0"/>
              </a:defRPr>
            </a:lvl4pPr>
            <a:lvl5pPr marL="1371532" indent="0">
              <a:buFontTx/>
              <a:buNone/>
              <a:defRPr sz="825">
                <a:latin typeface="Roboto" charset="0"/>
                <a:ea typeface="Roboto" charset="0"/>
                <a:cs typeface="Roboto" charset="0"/>
              </a:defRPr>
            </a:lvl5pPr>
          </a:lstStyle>
          <a:p>
            <a:pPr lvl="0"/>
            <a:r>
              <a:rPr lang="ru-RU" dirty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5346447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 userDrawn="1"/>
        </p:nvGrpSpPr>
        <p:grpSpPr>
          <a:xfrm>
            <a:off x="0" y="1495510"/>
            <a:ext cx="9144000" cy="1606609"/>
            <a:chOff x="0" y="2333001"/>
            <a:chExt cx="9144000" cy="1829757"/>
          </a:xfrm>
        </p:grpSpPr>
        <p:sp>
          <p:nvSpPr>
            <p:cNvPr id="5" name="Прямоугольник 4"/>
            <p:cNvSpPr/>
            <p:nvPr userDrawn="1"/>
          </p:nvSpPr>
          <p:spPr>
            <a:xfrm>
              <a:off x="0" y="2333001"/>
              <a:ext cx="9144000" cy="1829757"/>
            </a:xfrm>
            <a:prstGeom prst="rect">
              <a:avLst/>
            </a:prstGeom>
            <a:solidFill>
              <a:srgbClr val="FFB3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800" b="0" i="0" dirty="0">
                <a:latin typeface="Roboto" panose="02000000000000000000" pitchFamily="2" charset="0"/>
              </a:endParaRPr>
            </a:p>
          </p:txBody>
        </p:sp>
        <p:sp>
          <p:nvSpPr>
            <p:cNvPr id="6" name="Прямоугольник 5"/>
            <p:cNvSpPr/>
            <p:nvPr userDrawn="1"/>
          </p:nvSpPr>
          <p:spPr>
            <a:xfrm>
              <a:off x="0" y="2333001"/>
              <a:ext cx="116776" cy="1829757"/>
            </a:xfrm>
            <a:prstGeom prst="rect">
              <a:avLst/>
            </a:prstGeom>
            <a:solidFill>
              <a:srgbClr val="FF86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223D08-7B5B-487A-B882-834A24F5AC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920" y="1658358"/>
            <a:ext cx="8631251" cy="1316053"/>
          </a:xfrm>
        </p:spPr>
        <p:txBody>
          <a:bodyPr>
            <a:normAutofit/>
          </a:bodyPr>
          <a:lstStyle>
            <a:lvl1pPr>
              <a:defRPr sz="3600" b="1">
                <a:solidFill>
                  <a:srgbClr val="212121"/>
                </a:solidFill>
                <a:latin typeface="+mn-lt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864398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223D08-7B5B-487A-B882-834A24F5AC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920" y="733063"/>
            <a:ext cx="8631252" cy="717846"/>
          </a:xfrm>
        </p:spPr>
        <p:txBody>
          <a:bodyPr>
            <a:normAutofit/>
          </a:bodyPr>
          <a:lstStyle>
            <a:lvl1pPr>
              <a:defRPr sz="2800" b="1">
                <a:solidFill>
                  <a:srgbClr val="212121"/>
                </a:solidFill>
                <a:latin typeface="+mn-lt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0D2F36C-5877-48EB-B17B-2B64F2F495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4920" y="1632247"/>
            <a:ext cx="5016381" cy="43412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8" name="Текст 2"/>
          <p:cNvSpPr>
            <a:spLocks noGrp="1"/>
          </p:cNvSpPr>
          <p:nvPr>
            <p:ph type="body" sz="quarter" idx="34" hasCustomPrompt="1"/>
          </p:nvPr>
        </p:nvSpPr>
        <p:spPr>
          <a:xfrm>
            <a:off x="264920" y="281244"/>
            <a:ext cx="8631251" cy="26193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825"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" charset="0"/>
                <a:cs typeface="Roboto" charset="0"/>
              </a:defRPr>
            </a:lvl1pPr>
            <a:lvl2pPr marL="342884" indent="0">
              <a:buFontTx/>
              <a:buNone/>
              <a:defRPr sz="825">
                <a:latin typeface="Roboto" charset="0"/>
                <a:ea typeface="Roboto" charset="0"/>
                <a:cs typeface="Roboto" charset="0"/>
              </a:defRPr>
            </a:lvl2pPr>
            <a:lvl3pPr marL="685766" indent="0">
              <a:buFontTx/>
              <a:buNone/>
              <a:defRPr sz="825">
                <a:latin typeface="Roboto" charset="0"/>
                <a:ea typeface="Roboto" charset="0"/>
                <a:cs typeface="Roboto" charset="0"/>
              </a:defRPr>
            </a:lvl3pPr>
            <a:lvl4pPr marL="1028649" indent="0">
              <a:buFontTx/>
              <a:buNone/>
              <a:defRPr sz="825">
                <a:latin typeface="Roboto" charset="0"/>
                <a:ea typeface="Roboto" charset="0"/>
                <a:cs typeface="Roboto" charset="0"/>
              </a:defRPr>
            </a:lvl4pPr>
            <a:lvl5pPr marL="1371532" indent="0">
              <a:buFontTx/>
              <a:buNone/>
              <a:defRPr sz="825">
                <a:latin typeface="Roboto" charset="0"/>
                <a:ea typeface="Roboto" charset="0"/>
                <a:cs typeface="Roboto" charset="0"/>
              </a:defRPr>
            </a:lvl5pPr>
          </a:lstStyle>
          <a:p>
            <a:pPr lvl="0"/>
            <a:r>
              <a:rPr lang="ru-RU" dirty="0"/>
              <a:t>ПОДЗАГОЛОВОК</a:t>
            </a:r>
          </a:p>
        </p:txBody>
      </p:sp>
      <p:sp>
        <p:nvSpPr>
          <p:cNvPr id="5" name="Рисунок 8"/>
          <p:cNvSpPr>
            <a:spLocks noGrp="1"/>
          </p:cNvSpPr>
          <p:nvPr>
            <p:ph type="pic" sz="quarter" idx="26" hasCustomPrompt="1"/>
          </p:nvPr>
        </p:nvSpPr>
        <p:spPr>
          <a:xfrm>
            <a:off x="5651899" y="1632247"/>
            <a:ext cx="3240881" cy="4341263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1050" b="0" i="0">
                <a:latin typeface="Roboto" charset="0"/>
                <a:ea typeface="Roboto" charset="0"/>
                <a:cs typeface="Roboto" charset="0"/>
              </a:defRPr>
            </a:lvl1pPr>
          </a:lstStyle>
          <a:p>
            <a:r>
              <a:rPr lang="ru-RU" dirty="0"/>
              <a:t>Фотография/</a:t>
            </a:r>
            <a:br>
              <a:rPr lang="ru-RU" dirty="0"/>
            </a:br>
            <a:r>
              <a:rPr lang="ru-RU" dirty="0"/>
              <a:t>иллюстрация</a:t>
            </a:r>
          </a:p>
        </p:txBody>
      </p:sp>
    </p:spTree>
    <p:extLst>
      <p:ext uri="{BB962C8B-B14F-4D97-AF65-F5344CB8AC3E}">
        <p14:creationId xmlns:p14="http://schemas.microsoft.com/office/powerpoint/2010/main" val="3159394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2"/>
          <p:cNvSpPr>
            <a:spLocks noGrp="1"/>
          </p:cNvSpPr>
          <p:nvPr>
            <p:ph type="body" sz="quarter" idx="34" hasCustomPrompt="1"/>
          </p:nvPr>
        </p:nvSpPr>
        <p:spPr>
          <a:xfrm>
            <a:off x="264920" y="281244"/>
            <a:ext cx="8631251" cy="26193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825"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" charset="0"/>
                <a:cs typeface="Roboto" charset="0"/>
              </a:defRPr>
            </a:lvl1pPr>
            <a:lvl2pPr marL="342884" indent="0">
              <a:buFontTx/>
              <a:buNone/>
              <a:defRPr sz="825">
                <a:latin typeface="Roboto" charset="0"/>
                <a:ea typeface="Roboto" charset="0"/>
                <a:cs typeface="Roboto" charset="0"/>
              </a:defRPr>
            </a:lvl2pPr>
            <a:lvl3pPr marL="685766" indent="0">
              <a:buFontTx/>
              <a:buNone/>
              <a:defRPr sz="825">
                <a:latin typeface="Roboto" charset="0"/>
                <a:ea typeface="Roboto" charset="0"/>
                <a:cs typeface="Roboto" charset="0"/>
              </a:defRPr>
            </a:lvl3pPr>
            <a:lvl4pPr marL="1028649" indent="0">
              <a:buFontTx/>
              <a:buNone/>
              <a:defRPr sz="825">
                <a:latin typeface="Roboto" charset="0"/>
                <a:ea typeface="Roboto" charset="0"/>
                <a:cs typeface="Roboto" charset="0"/>
              </a:defRPr>
            </a:lvl4pPr>
            <a:lvl5pPr marL="1371532" indent="0">
              <a:buFontTx/>
              <a:buNone/>
              <a:defRPr sz="825">
                <a:latin typeface="Roboto" charset="0"/>
                <a:ea typeface="Roboto" charset="0"/>
                <a:cs typeface="Roboto" charset="0"/>
              </a:defRPr>
            </a:lvl5pPr>
          </a:lstStyle>
          <a:p>
            <a:pPr lvl="0"/>
            <a:r>
              <a:rPr lang="ru-RU" dirty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4037504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 userDrawn="1"/>
        </p:nvSpPr>
        <p:spPr>
          <a:xfrm>
            <a:off x="0" y="2333001"/>
            <a:ext cx="9144000" cy="1829757"/>
          </a:xfrm>
          <a:prstGeom prst="rect">
            <a:avLst/>
          </a:prstGeom>
          <a:solidFill>
            <a:srgbClr val="FFB3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b="0" i="0" dirty="0">
              <a:latin typeface="Roboto" panose="02000000000000000000" pitchFamily="2" charset="0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223D08-7B5B-487A-B882-834A24F5AC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920" y="2589853"/>
            <a:ext cx="8631251" cy="1316053"/>
          </a:xfrm>
        </p:spPr>
        <p:txBody>
          <a:bodyPr>
            <a:normAutofit/>
          </a:bodyPr>
          <a:lstStyle>
            <a:lvl1pPr>
              <a:defRPr sz="2800" b="1">
                <a:solidFill>
                  <a:srgbClr val="212121"/>
                </a:solidFill>
                <a:latin typeface="+mn-lt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8" name="Текст 2"/>
          <p:cNvSpPr>
            <a:spLocks noGrp="1"/>
          </p:cNvSpPr>
          <p:nvPr>
            <p:ph type="body" sz="quarter" idx="34" hasCustomPrompt="1"/>
          </p:nvPr>
        </p:nvSpPr>
        <p:spPr>
          <a:xfrm>
            <a:off x="264920" y="281244"/>
            <a:ext cx="8631251" cy="26193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825"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" charset="0"/>
                <a:cs typeface="Roboto" charset="0"/>
              </a:defRPr>
            </a:lvl1pPr>
            <a:lvl2pPr marL="342884" indent="0">
              <a:buFontTx/>
              <a:buNone/>
              <a:defRPr sz="825">
                <a:latin typeface="Roboto" charset="0"/>
                <a:ea typeface="Roboto" charset="0"/>
                <a:cs typeface="Roboto" charset="0"/>
              </a:defRPr>
            </a:lvl2pPr>
            <a:lvl3pPr marL="685766" indent="0">
              <a:buFontTx/>
              <a:buNone/>
              <a:defRPr sz="825">
                <a:latin typeface="Roboto" charset="0"/>
                <a:ea typeface="Roboto" charset="0"/>
                <a:cs typeface="Roboto" charset="0"/>
              </a:defRPr>
            </a:lvl3pPr>
            <a:lvl4pPr marL="1028649" indent="0">
              <a:buFontTx/>
              <a:buNone/>
              <a:defRPr sz="825">
                <a:latin typeface="Roboto" charset="0"/>
                <a:ea typeface="Roboto" charset="0"/>
                <a:cs typeface="Roboto" charset="0"/>
              </a:defRPr>
            </a:lvl4pPr>
            <a:lvl5pPr marL="1371532" indent="0">
              <a:buFontTx/>
              <a:buNone/>
              <a:defRPr sz="825">
                <a:latin typeface="Roboto" charset="0"/>
                <a:ea typeface="Roboto" charset="0"/>
                <a:cs typeface="Roboto" charset="0"/>
              </a:defRPr>
            </a:lvl5pPr>
          </a:lstStyle>
          <a:p>
            <a:pPr lvl="0"/>
            <a:r>
              <a:rPr lang="ru-RU" dirty="0"/>
              <a:t>ПОДЗАГОЛОВОК</a:t>
            </a:r>
          </a:p>
        </p:txBody>
      </p:sp>
      <p:sp>
        <p:nvSpPr>
          <p:cNvPr id="6" name="Прямоугольник 5"/>
          <p:cNvSpPr/>
          <p:nvPr userDrawn="1"/>
        </p:nvSpPr>
        <p:spPr>
          <a:xfrm>
            <a:off x="0" y="2333001"/>
            <a:ext cx="116776" cy="1829757"/>
          </a:xfrm>
          <a:prstGeom prst="rect">
            <a:avLst/>
          </a:prstGeom>
          <a:solidFill>
            <a:srgbClr val="FF86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1690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223D08-7B5B-487A-B882-834A24F5AC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920" y="733063"/>
            <a:ext cx="8631252" cy="717846"/>
          </a:xfrm>
        </p:spPr>
        <p:txBody>
          <a:bodyPr>
            <a:normAutofit/>
          </a:bodyPr>
          <a:lstStyle>
            <a:lvl1pPr>
              <a:defRPr sz="2800" b="1">
                <a:solidFill>
                  <a:srgbClr val="212121"/>
                </a:solidFill>
                <a:latin typeface="+mn-lt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0D2F36C-5877-48EB-B17B-2B64F2F495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4919" y="2009219"/>
            <a:ext cx="4307081" cy="3264493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8" name="Текст 2"/>
          <p:cNvSpPr>
            <a:spLocks noGrp="1"/>
          </p:cNvSpPr>
          <p:nvPr>
            <p:ph type="body" sz="quarter" idx="34" hasCustomPrompt="1"/>
          </p:nvPr>
        </p:nvSpPr>
        <p:spPr>
          <a:xfrm>
            <a:off x="264920" y="281244"/>
            <a:ext cx="8631251" cy="26193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825"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" charset="0"/>
                <a:cs typeface="Roboto" charset="0"/>
              </a:defRPr>
            </a:lvl1pPr>
            <a:lvl2pPr marL="342884" indent="0">
              <a:buFontTx/>
              <a:buNone/>
              <a:defRPr sz="825">
                <a:latin typeface="Roboto" charset="0"/>
                <a:ea typeface="Roboto" charset="0"/>
                <a:cs typeface="Roboto" charset="0"/>
              </a:defRPr>
            </a:lvl2pPr>
            <a:lvl3pPr marL="685766" indent="0">
              <a:buFontTx/>
              <a:buNone/>
              <a:defRPr sz="825">
                <a:latin typeface="Roboto" charset="0"/>
                <a:ea typeface="Roboto" charset="0"/>
                <a:cs typeface="Roboto" charset="0"/>
              </a:defRPr>
            </a:lvl3pPr>
            <a:lvl4pPr marL="1028649" indent="0">
              <a:buFontTx/>
              <a:buNone/>
              <a:defRPr sz="825">
                <a:latin typeface="Roboto" charset="0"/>
                <a:ea typeface="Roboto" charset="0"/>
                <a:cs typeface="Roboto" charset="0"/>
              </a:defRPr>
            </a:lvl4pPr>
            <a:lvl5pPr marL="1371532" indent="0">
              <a:buFontTx/>
              <a:buNone/>
              <a:defRPr sz="825">
                <a:latin typeface="Roboto" charset="0"/>
                <a:ea typeface="Roboto" charset="0"/>
                <a:cs typeface="Roboto" charset="0"/>
              </a:defRPr>
            </a:lvl5pPr>
          </a:lstStyle>
          <a:p>
            <a:pPr lvl="0"/>
            <a:r>
              <a:rPr lang="ru-RU" dirty="0"/>
              <a:t>ПОДЗАГОЛОВОК</a:t>
            </a: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4932363" y="2009219"/>
            <a:ext cx="4211637" cy="3264493"/>
          </a:xfrm>
          <a:prstGeom prst="rect">
            <a:avLst/>
          </a:prstGeom>
          <a:solidFill>
            <a:srgbClr val="FFB3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b="0" i="0" dirty="0">
              <a:latin typeface="Roboto" panose="02000000000000000000" pitchFamily="2" charset="0"/>
            </a:endParaRPr>
          </a:p>
        </p:txBody>
      </p:sp>
      <p:sp>
        <p:nvSpPr>
          <p:cNvPr id="12" name="Объект 2">
            <a:extLst>
              <a:ext uri="{FF2B5EF4-FFF2-40B4-BE49-F238E27FC236}">
                <a16:creationId xmlns:a16="http://schemas.microsoft.com/office/drawing/2014/main" id="{B0D2F36C-5877-48EB-B17B-2B64F2F49522}"/>
              </a:ext>
            </a:extLst>
          </p:cNvPr>
          <p:cNvSpPr>
            <a:spLocks noGrp="1"/>
          </p:cNvSpPr>
          <p:nvPr>
            <p:ph idx="35"/>
          </p:nvPr>
        </p:nvSpPr>
        <p:spPr>
          <a:xfrm>
            <a:off x="5296968" y="2398488"/>
            <a:ext cx="3599203" cy="247261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4932363" y="2009219"/>
            <a:ext cx="116776" cy="3264493"/>
          </a:xfrm>
          <a:prstGeom prst="rect">
            <a:avLst/>
          </a:prstGeom>
          <a:solidFill>
            <a:srgbClr val="FF86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33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8544" y="811850"/>
            <a:ext cx="4563456" cy="5187298"/>
          </a:xfrm>
          <a:prstGeom prst="rect">
            <a:avLst/>
          </a:prstGeom>
          <a:solidFill>
            <a:srgbClr val="FBCD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b="0" i="0" dirty="0">
              <a:latin typeface="Roboto" panose="02000000000000000000" pitchFamily="2" charset="0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223D08-7B5B-487A-B882-834A24F5AC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919" y="1111911"/>
            <a:ext cx="4307081" cy="717846"/>
          </a:xfrm>
        </p:spPr>
        <p:txBody>
          <a:bodyPr>
            <a:normAutofit/>
          </a:bodyPr>
          <a:lstStyle>
            <a:lvl1pPr>
              <a:defRPr sz="2800" b="1">
                <a:solidFill>
                  <a:srgbClr val="212121"/>
                </a:solidFill>
                <a:latin typeface="+mn-lt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0D2F36C-5877-48EB-B17B-2B64F2F495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4919" y="2398488"/>
            <a:ext cx="4307081" cy="2875224"/>
          </a:xfrm>
        </p:spPr>
        <p:txBody>
          <a:bodyPr/>
          <a:lstStyle>
            <a:lvl1pPr>
              <a:defRPr>
                <a:solidFill>
                  <a:srgbClr val="212121"/>
                </a:solidFill>
              </a:defRPr>
            </a:lvl1pPr>
            <a:lvl2pPr>
              <a:defRPr>
                <a:solidFill>
                  <a:srgbClr val="212121"/>
                </a:solidFill>
              </a:defRPr>
            </a:lvl2pPr>
            <a:lvl3pPr>
              <a:defRPr>
                <a:solidFill>
                  <a:srgbClr val="212121"/>
                </a:solidFill>
              </a:defRPr>
            </a:lvl3pPr>
            <a:lvl4pPr>
              <a:defRPr>
                <a:solidFill>
                  <a:srgbClr val="212121"/>
                </a:solidFill>
              </a:defRPr>
            </a:lvl4pPr>
            <a:lvl5pPr>
              <a:defRPr>
                <a:solidFill>
                  <a:srgbClr val="21212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8" name="Текст 2"/>
          <p:cNvSpPr>
            <a:spLocks noGrp="1"/>
          </p:cNvSpPr>
          <p:nvPr>
            <p:ph type="body" sz="quarter" idx="34" hasCustomPrompt="1"/>
          </p:nvPr>
        </p:nvSpPr>
        <p:spPr>
          <a:xfrm>
            <a:off x="264920" y="281244"/>
            <a:ext cx="8631251" cy="26193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825"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" charset="0"/>
                <a:cs typeface="Roboto" charset="0"/>
              </a:defRPr>
            </a:lvl1pPr>
            <a:lvl2pPr marL="342884" indent="0">
              <a:buFontTx/>
              <a:buNone/>
              <a:defRPr sz="825">
                <a:latin typeface="Roboto" charset="0"/>
                <a:ea typeface="Roboto" charset="0"/>
                <a:cs typeface="Roboto" charset="0"/>
              </a:defRPr>
            </a:lvl2pPr>
            <a:lvl3pPr marL="685766" indent="0">
              <a:buFontTx/>
              <a:buNone/>
              <a:defRPr sz="825">
                <a:latin typeface="Roboto" charset="0"/>
                <a:ea typeface="Roboto" charset="0"/>
                <a:cs typeface="Roboto" charset="0"/>
              </a:defRPr>
            </a:lvl3pPr>
            <a:lvl4pPr marL="1028649" indent="0">
              <a:buFontTx/>
              <a:buNone/>
              <a:defRPr sz="825">
                <a:latin typeface="Roboto" charset="0"/>
                <a:ea typeface="Roboto" charset="0"/>
                <a:cs typeface="Roboto" charset="0"/>
              </a:defRPr>
            </a:lvl4pPr>
            <a:lvl5pPr marL="1371532" indent="0">
              <a:buFontTx/>
              <a:buNone/>
              <a:defRPr sz="825">
                <a:latin typeface="Roboto" charset="0"/>
                <a:ea typeface="Roboto" charset="0"/>
                <a:cs typeface="Roboto" charset="0"/>
              </a:defRPr>
            </a:lvl5pPr>
          </a:lstStyle>
          <a:p>
            <a:pPr lvl="0"/>
            <a:r>
              <a:rPr lang="ru-RU" dirty="0"/>
              <a:t>ПОДЗАГОЛОВОК</a:t>
            </a: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4572001" y="811850"/>
            <a:ext cx="4572000" cy="5187298"/>
          </a:xfrm>
          <a:prstGeom prst="rect">
            <a:avLst/>
          </a:prstGeom>
          <a:solidFill>
            <a:srgbClr val="FFB3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b="0" i="0" dirty="0">
              <a:solidFill>
                <a:srgbClr val="F0B778"/>
              </a:solidFill>
              <a:latin typeface="Roboto" panose="02000000000000000000" pitchFamily="2" charset="0"/>
            </a:endParaRPr>
          </a:p>
        </p:txBody>
      </p:sp>
      <p:sp>
        <p:nvSpPr>
          <p:cNvPr id="12" name="Объект 2">
            <a:extLst>
              <a:ext uri="{FF2B5EF4-FFF2-40B4-BE49-F238E27FC236}">
                <a16:creationId xmlns:a16="http://schemas.microsoft.com/office/drawing/2014/main" id="{B0D2F36C-5877-48EB-B17B-2B64F2F49522}"/>
              </a:ext>
            </a:extLst>
          </p:cNvPr>
          <p:cNvSpPr>
            <a:spLocks noGrp="1"/>
          </p:cNvSpPr>
          <p:nvPr>
            <p:ph idx="35"/>
          </p:nvPr>
        </p:nvSpPr>
        <p:spPr>
          <a:xfrm>
            <a:off x="4913832" y="2398488"/>
            <a:ext cx="3982339" cy="29597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772308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Обложка_с лого_партнеров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82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  <a:gs pos="92000">
                <a:srgbClr val="F9D3AD"/>
              </a:gs>
            </a:gsLst>
            <a:path path="circle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Текст 29"/>
          <p:cNvSpPr>
            <a:spLocks noGrp="1"/>
          </p:cNvSpPr>
          <p:nvPr>
            <p:ph type="body" sz="quarter" idx="22" hasCustomPrompt="1"/>
          </p:nvPr>
        </p:nvSpPr>
        <p:spPr>
          <a:xfrm>
            <a:off x="251224" y="5415175"/>
            <a:ext cx="5038624" cy="66166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400" b="0" i="0" baseline="0">
                <a:solidFill>
                  <a:srgbClr val="212121"/>
                </a:solidFill>
                <a:latin typeface="+mn-lt"/>
                <a:ea typeface="Roboto" charset="0"/>
                <a:cs typeface="Roboto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для плавного перехода нажмите </a:t>
            </a:r>
            <a:r>
              <a:rPr lang="en-US" dirty="0"/>
              <a:t>Shift + Enter</a:t>
            </a:r>
            <a:endParaRPr lang="ru-RU" dirty="0"/>
          </a:p>
        </p:txBody>
      </p:sp>
      <p:sp>
        <p:nvSpPr>
          <p:cNvPr id="12" name="Текст 29"/>
          <p:cNvSpPr>
            <a:spLocks noGrp="1"/>
          </p:cNvSpPr>
          <p:nvPr>
            <p:ph type="body" sz="quarter" idx="23" hasCustomPrompt="1"/>
          </p:nvPr>
        </p:nvSpPr>
        <p:spPr>
          <a:xfrm>
            <a:off x="251221" y="5100268"/>
            <a:ext cx="5038625" cy="31490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400" b="1" i="0">
                <a:solidFill>
                  <a:srgbClr val="212121"/>
                </a:solidFill>
                <a:latin typeface="+mn-lt"/>
                <a:ea typeface="Roboto" charset="0"/>
                <a:cs typeface="Roboto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Фамилия Имя</a:t>
            </a:r>
          </a:p>
        </p:txBody>
      </p:sp>
      <p:sp>
        <p:nvSpPr>
          <p:cNvPr id="22" name="Текст 4"/>
          <p:cNvSpPr>
            <a:spLocks noGrp="1"/>
          </p:cNvSpPr>
          <p:nvPr>
            <p:ph type="body" sz="quarter" idx="21" hasCustomPrompt="1"/>
          </p:nvPr>
        </p:nvSpPr>
        <p:spPr>
          <a:xfrm>
            <a:off x="251223" y="3768214"/>
            <a:ext cx="5041501" cy="74479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2000" baseline="0">
                <a:solidFill>
                  <a:srgbClr val="212121"/>
                </a:solidFill>
                <a:latin typeface="+mj-lt"/>
                <a:ea typeface="Roboto" charset="0"/>
                <a:cs typeface="Roboto" charset="0"/>
              </a:defRPr>
            </a:lvl1pPr>
            <a:lvl2pPr marL="342892" indent="0">
              <a:buFontTx/>
              <a:buNone/>
              <a:defRPr sz="1500">
                <a:latin typeface="Roboto" charset="0"/>
                <a:ea typeface="Roboto" charset="0"/>
                <a:cs typeface="Roboto" charset="0"/>
              </a:defRPr>
            </a:lvl2pPr>
            <a:lvl3pPr marL="685783" indent="0">
              <a:buFontTx/>
              <a:buNone/>
              <a:defRPr sz="1500">
                <a:latin typeface="Roboto" charset="0"/>
                <a:ea typeface="Roboto" charset="0"/>
                <a:cs typeface="Roboto" charset="0"/>
              </a:defRPr>
            </a:lvl3pPr>
            <a:lvl4pPr marL="1028675" indent="0">
              <a:buFontTx/>
              <a:buNone/>
              <a:defRPr sz="1500">
                <a:latin typeface="Roboto" charset="0"/>
                <a:ea typeface="Roboto" charset="0"/>
                <a:cs typeface="Roboto" charset="0"/>
              </a:defRPr>
            </a:lvl4pPr>
            <a:lvl5pPr marL="1371566" indent="0">
              <a:buFontTx/>
              <a:buNone/>
              <a:defRPr sz="1500">
                <a:latin typeface="Roboto" charset="0"/>
                <a:ea typeface="Roboto" charset="0"/>
                <a:cs typeface="Roboto" charset="0"/>
              </a:defRPr>
            </a:lvl5pPr>
          </a:lstStyle>
          <a:p>
            <a:pPr lvl="0"/>
            <a:r>
              <a:rPr lang="ru-RU" dirty="0"/>
              <a:t>Раскрытое описание заголовка</a:t>
            </a: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0" y="1599243"/>
            <a:ext cx="9144000" cy="3269623"/>
          </a:xfrm>
          <a:prstGeom prst="rect">
            <a:avLst/>
          </a:prstGeom>
          <a:solidFill>
            <a:srgbClr val="FFB3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b="0" i="0" dirty="0">
              <a:latin typeface="Roboto" panose="02000000000000000000" pitchFamily="2" charset="0"/>
            </a:endParaRPr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0" y="1599243"/>
            <a:ext cx="116776" cy="3269623"/>
          </a:xfrm>
          <a:prstGeom prst="rect">
            <a:avLst/>
          </a:prstGeom>
          <a:solidFill>
            <a:srgbClr val="FF86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Текст 11">
            <a:extLst>
              <a:ext uri="{FF2B5EF4-FFF2-40B4-BE49-F238E27FC236}">
                <a16:creationId xmlns:a16="http://schemas.microsoft.com/office/drawing/2014/main" id="{F8F5745C-1ED7-E64C-BBFC-DB9B0811945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51225" y="1989138"/>
            <a:ext cx="5041500" cy="14398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0">
                <a:solidFill>
                  <a:srgbClr val="212121"/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ru-RU" dirty="0"/>
              <a:t>Длинное название доклада в две строки или даже в три</a:t>
            </a:r>
          </a:p>
        </p:txBody>
      </p:sp>
      <p:sp>
        <p:nvSpPr>
          <p:cNvPr id="23" name="Рисунок 8"/>
          <p:cNvSpPr>
            <a:spLocks noGrp="1"/>
          </p:cNvSpPr>
          <p:nvPr>
            <p:ph type="pic" sz="quarter" idx="26" hasCustomPrompt="1"/>
          </p:nvPr>
        </p:nvSpPr>
        <p:spPr>
          <a:xfrm>
            <a:off x="5651899" y="1989141"/>
            <a:ext cx="3240881" cy="2879725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1050" b="0" i="0">
                <a:latin typeface="Roboto" charset="0"/>
                <a:ea typeface="Roboto" charset="0"/>
                <a:cs typeface="Roboto" charset="0"/>
              </a:defRPr>
            </a:lvl1pPr>
          </a:lstStyle>
          <a:p>
            <a:r>
              <a:rPr lang="ru-RU" dirty="0"/>
              <a:t>Фотография/</a:t>
            </a:r>
            <a:br>
              <a:rPr lang="ru-RU" dirty="0"/>
            </a:br>
            <a:r>
              <a:rPr lang="ru-RU" dirty="0"/>
              <a:t>иллюстрация</a:t>
            </a:r>
          </a:p>
        </p:txBody>
      </p:sp>
    </p:spTree>
    <p:extLst>
      <p:ext uri="{BB962C8B-B14F-4D97-AF65-F5344CB8AC3E}">
        <p14:creationId xmlns:p14="http://schemas.microsoft.com/office/powerpoint/2010/main" val="2055271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Дорожная карта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Прямая соединительная линия 15"/>
          <p:cNvCxnSpPr/>
          <p:nvPr userDrawn="1"/>
        </p:nvCxnSpPr>
        <p:spPr>
          <a:xfrm>
            <a:off x="2463026" y="4888991"/>
            <a:ext cx="0" cy="77532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 userDrawn="1"/>
        </p:nvCxnSpPr>
        <p:spPr>
          <a:xfrm>
            <a:off x="3088116" y="3054205"/>
            <a:ext cx="0" cy="194400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 userDrawn="1"/>
        </p:nvSpPr>
        <p:spPr>
          <a:xfrm>
            <a:off x="239283" y="2342344"/>
            <a:ext cx="8665435" cy="366582"/>
          </a:xfrm>
          <a:prstGeom prst="rect">
            <a:avLst/>
          </a:prstGeom>
          <a:solidFill>
            <a:srgbClr val="FF86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b="0" i="0" dirty="0">
              <a:latin typeface="Roboto" panose="02000000000000000000" pitchFamily="2" charset="0"/>
            </a:endParaRPr>
          </a:p>
        </p:txBody>
      </p:sp>
      <p:cxnSp>
        <p:nvCxnSpPr>
          <p:cNvPr id="30" name="Прямая соединительная линия 29"/>
          <p:cNvCxnSpPr/>
          <p:nvPr userDrawn="1"/>
        </p:nvCxnSpPr>
        <p:spPr>
          <a:xfrm>
            <a:off x="6055295" y="3054205"/>
            <a:ext cx="0" cy="194400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Текст 5"/>
          <p:cNvSpPr>
            <a:spLocks noGrp="1"/>
          </p:cNvSpPr>
          <p:nvPr>
            <p:ph type="body" sz="quarter" idx="46" hasCustomPrompt="1"/>
          </p:nvPr>
        </p:nvSpPr>
        <p:spPr>
          <a:xfrm>
            <a:off x="1198581" y="2398146"/>
            <a:ext cx="1080947" cy="25497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1400" b="1" i="0">
                <a:solidFill>
                  <a:srgbClr val="212121"/>
                </a:solidFill>
                <a:latin typeface="+mn-lt"/>
                <a:ea typeface="Roboto" charset="0"/>
                <a:cs typeface="Roboto" charset="0"/>
              </a:defRPr>
            </a:lvl1pPr>
          </a:lstStyle>
          <a:p>
            <a:pPr lvl="0"/>
            <a:r>
              <a:rPr lang="ru-RU" dirty="0"/>
              <a:t>ПЕРИОД</a:t>
            </a:r>
          </a:p>
        </p:txBody>
      </p:sp>
      <p:sp>
        <p:nvSpPr>
          <p:cNvPr id="37" name="Текст 5"/>
          <p:cNvSpPr>
            <a:spLocks noGrp="1"/>
          </p:cNvSpPr>
          <p:nvPr>
            <p:ph type="body" sz="quarter" idx="47" hasCustomPrompt="1"/>
          </p:nvPr>
        </p:nvSpPr>
        <p:spPr>
          <a:xfrm>
            <a:off x="4031527" y="2398153"/>
            <a:ext cx="1080947" cy="25497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1400" b="1" i="0">
                <a:solidFill>
                  <a:srgbClr val="212121"/>
                </a:solidFill>
                <a:latin typeface="+mn-lt"/>
                <a:ea typeface="Roboto" charset="0"/>
                <a:cs typeface="Roboto" charset="0"/>
              </a:defRPr>
            </a:lvl1pPr>
          </a:lstStyle>
          <a:p>
            <a:pPr lvl="0"/>
            <a:r>
              <a:rPr lang="ru-RU" dirty="0"/>
              <a:t>ПЕРИОД</a:t>
            </a:r>
          </a:p>
        </p:txBody>
      </p:sp>
      <p:sp>
        <p:nvSpPr>
          <p:cNvPr id="40" name="Текст 5"/>
          <p:cNvSpPr>
            <a:spLocks noGrp="1"/>
          </p:cNvSpPr>
          <p:nvPr>
            <p:ph type="body" sz="quarter" idx="48" hasCustomPrompt="1"/>
          </p:nvPr>
        </p:nvSpPr>
        <p:spPr>
          <a:xfrm>
            <a:off x="7009800" y="2398146"/>
            <a:ext cx="1080947" cy="25497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1400" b="1" i="0">
                <a:solidFill>
                  <a:srgbClr val="212121"/>
                </a:solidFill>
                <a:latin typeface="+mn-lt"/>
                <a:ea typeface="Roboto" charset="0"/>
                <a:cs typeface="Roboto" charset="0"/>
              </a:defRPr>
            </a:lvl1pPr>
          </a:lstStyle>
          <a:p>
            <a:pPr lvl="0"/>
            <a:r>
              <a:rPr lang="ru-RU" dirty="0"/>
              <a:t>ПЕРИОД</a:t>
            </a:r>
          </a:p>
        </p:txBody>
      </p:sp>
      <p:sp>
        <p:nvSpPr>
          <p:cNvPr id="17" name="Объект 2">
            <a:extLst>
              <a:ext uri="{FF2B5EF4-FFF2-40B4-BE49-F238E27FC236}">
                <a16:creationId xmlns:a16="http://schemas.microsoft.com/office/drawing/2014/main" id="{B0D2F36C-5877-48EB-B17B-2B64F2F495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4920" y="3054206"/>
            <a:ext cx="2657742" cy="2722745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23" name="Объект 2">
            <a:extLst>
              <a:ext uri="{FF2B5EF4-FFF2-40B4-BE49-F238E27FC236}">
                <a16:creationId xmlns:a16="http://schemas.microsoft.com/office/drawing/2014/main" id="{B0D2F36C-5877-48EB-B17B-2B64F2F49522}"/>
              </a:ext>
            </a:extLst>
          </p:cNvPr>
          <p:cNvSpPr>
            <a:spLocks noGrp="1"/>
          </p:cNvSpPr>
          <p:nvPr>
            <p:ph idx="49"/>
          </p:nvPr>
        </p:nvSpPr>
        <p:spPr>
          <a:xfrm>
            <a:off x="6221403" y="3054206"/>
            <a:ext cx="2657742" cy="2722745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24" name="Объект 2">
            <a:extLst>
              <a:ext uri="{FF2B5EF4-FFF2-40B4-BE49-F238E27FC236}">
                <a16:creationId xmlns:a16="http://schemas.microsoft.com/office/drawing/2014/main" id="{B0D2F36C-5877-48EB-B17B-2B64F2F49522}"/>
              </a:ext>
            </a:extLst>
          </p:cNvPr>
          <p:cNvSpPr>
            <a:spLocks noGrp="1"/>
          </p:cNvSpPr>
          <p:nvPr>
            <p:ph idx="50"/>
          </p:nvPr>
        </p:nvSpPr>
        <p:spPr>
          <a:xfrm>
            <a:off x="3243129" y="3054205"/>
            <a:ext cx="2657742" cy="2722745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27" name="Объект 2">
            <a:extLst>
              <a:ext uri="{FF2B5EF4-FFF2-40B4-BE49-F238E27FC236}">
                <a16:creationId xmlns:a16="http://schemas.microsoft.com/office/drawing/2014/main" id="{B0D2F36C-5877-48EB-B17B-2B64F2F49522}"/>
              </a:ext>
            </a:extLst>
          </p:cNvPr>
          <p:cNvSpPr>
            <a:spLocks noGrp="1"/>
          </p:cNvSpPr>
          <p:nvPr>
            <p:ph idx="51"/>
          </p:nvPr>
        </p:nvSpPr>
        <p:spPr>
          <a:xfrm>
            <a:off x="264919" y="849237"/>
            <a:ext cx="8614225" cy="1150480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</p:txBody>
      </p:sp>
      <p:sp>
        <p:nvSpPr>
          <p:cNvPr id="29" name="Текст 2"/>
          <p:cNvSpPr>
            <a:spLocks noGrp="1"/>
          </p:cNvSpPr>
          <p:nvPr>
            <p:ph type="body" sz="quarter" idx="34" hasCustomPrompt="1"/>
          </p:nvPr>
        </p:nvSpPr>
        <p:spPr>
          <a:xfrm>
            <a:off x="264920" y="281244"/>
            <a:ext cx="8631251" cy="26193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825"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" charset="0"/>
                <a:cs typeface="Roboto" charset="0"/>
              </a:defRPr>
            </a:lvl1pPr>
            <a:lvl2pPr marL="342884" indent="0">
              <a:buFontTx/>
              <a:buNone/>
              <a:defRPr sz="825">
                <a:latin typeface="Roboto" charset="0"/>
                <a:ea typeface="Roboto" charset="0"/>
                <a:cs typeface="Roboto" charset="0"/>
              </a:defRPr>
            </a:lvl2pPr>
            <a:lvl3pPr marL="685766" indent="0">
              <a:buFontTx/>
              <a:buNone/>
              <a:defRPr sz="825">
                <a:latin typeface="Roboto" charset="0"/>
                <a:ea typeface="Roboto" charset="0"/>
                <a:cs typeface="Roboto" charset="0"/>
              </a:defRPr>
            </a:lvl3pPr>
            <a:lvl4pPr marL="1028649" indent="0">
              <a:buFontTx/>
              <a:buNone/>
              <a:defRPr sz="825">
                <a:latin typeface="Roboto" charset="0"/>
                <a:ea typeface="Roboto" charset="0"/>
                <a:cs typeface="Roboto" charset="0"/>
              </a:defRPr>
            </a:lvl4pPr>
            <a:lvl5pPr marL="1371532" indent="0">
              <a:buFontTx/>
              <a:buNone/>
              <a:defRPr sz="825">
                <a:latin typeface="Roboto" charset="0"/>
                <a:ea typeface="Roboto" charset="0"/>
                <a:cs typeface="Roboto" charset="0"/>
              </a:defRPr>
            </a:lvl5pPr>
          </a:lstStyle>
          <a:p>
            <a:pPr lvl="0"/>
            <a:r>
              <a:rPr lang="ru-RU" dirty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3734766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Завершающ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 userDrawn="1"/>
        </p:nvGrpSpPr>
        <p:grpSpPr>
          <a:xfrm>
            <a:off x="5299833" y="0"/>
            <a:ext cx="3844167" cy="6857999"/>
            <a:chOff x="5299833" y="1992128"/>
            <a:chExt cx="3844167" cy="2887521"/>
          </a:xfrm>
        </p:grpSpPr>
        <p:sp>
          <p:nvSpPr>
            <p:cNvPr id="16" name="Прямоугольник 15"/>
            <p:cNvSpPr/>
            <p:nvPr userDrawn="1"/>
          </p:nvSpPr>
          <p:spPr>
            <a:xfrm>
              <a:off x="5299833" y="1992128"/>
              <a:ext cx="3844167" cy="2887521"/>
            </a:xfrm>
            <a:prstGeom prst="rect">
              <a:avLst/>
            </a:prstGeom>
            <a:solidFill>
              <a:srgbClr val="FFB3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800" b="0" i="0" dirty="0">
                <a:latin typeface="Roboto" panose="02000000000000000000" pitchFamily="2" charset="0"/>
              </a:endParaRPr>
            </a:p>
          </p:txBody>
        </p:sp>
        <p:sp>
          <p:nvSpPr>
            <p:cNvPr id="17" name="Прямоугольник 16"/>
            <p:cNvSpPr/>
            <p:nvPr userDrawn="1"/>
          </p:nvSpPr>
          <p:spPr>
            <a:xfrm>
              <a:off x="5299833" y="1992128"/>
              <a:ext cx="116776" cy="2887521"/>
            </a:xfrm>
            <a:prstGeom prst="rect">
              <a:avLst/>
            </a:prstGeom>
            <a:solidFill>
              <a:srgbClr val="FF86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0" name="Текст 29"/>
          <p:cNvSpPr>
            <a:spLocks noGrp="1"/>
          </p:cNvSpPr>
          <p:nvPr>
            <p:ph type="body" sz="quarter" idx="22" hasCustomPrompt="1"/>
          </p:nvPr>
        </p:nvSpPr>
        <p:spPr>
          <a:xfrm>
            <a:off x="5787065" y="2901395"/>
            <a:ext cx="3117653" cy="1251861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685766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 i="0" baseline="0">
                <a:solidFill>
                  <a:srgbClr val="212121"/>
                </a:solidFill>
                <a:latin typeface="+mn-lt"/>
                <a:ea typeface="Roboto" charset="0"/>
                <a:cs typeface="Roboto" charset="0"/>
              </a:defRPr>
            </a:lvl1pPr>
            <a:lvl2pPr marL="342884" indent="0">
              <a:buNone/>
              <a:defRPr/>
            </a:lvl2pPr>
            <a:lvl3pPr marL="685766" indent="0">
              <a:buNone/>
              <a:defRPr/>
            </a:lvl3pPr>
            <a:lvl4pPr marL="1028649" indent="0">
              <a:buNone/>
              <a:defRPr/>
            </a:lvl4pPr>
            <a:lvl5pPr marL="1371532" indent="0">
              <a:buNone/>
              <a:defRPr/>
            </a:lvl5pPr>
          </a:lstStyle>
          <a:p>
            <a:pPr lvl="0"/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для плавного перехода нажмите </a:t>
            </a:r>
            <a:r>
              <a:rPr lang="en-US" dirty="0"/>
              <a:t>Shift + Enter</a:t>
            </a:r>
            <a:endParaRPr lang="ru-RU" dirty="0"/>
          </a:p>
        </p:txBody>
      </p:sp>
      <p:sp>
        <p:nvSpPr>
          <p:cNvPr id="33" name="Текст 29"/>
          <p:cNvSpPr>
            <a:spLocks noGrp="1"/>
          </p:cNvSpPr>
          <p:nvPr>
            <p:ph type="body" sz="quarter" idx="23" hasCustomPrompt="1"/>
          </p:nvPr>
        </p:nvSpPr>
        <p:spPr>
          <a:xfrm>
            <a:off x="5787065" y="1991170"/>
            <a:ext cx="3117653" cy="910225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685766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1" i="0">
                <a:solidFill>
                  <a:srgbClr val="212121"/>
                </a:solidFill>
                <a:latin typeface="+mn-lt"/>
                <a:ea typeface="Roboto" charset="0"/>
                <a:cs typeface="Roboto" charset="0"/>
              </a:defRPr>
            </a:lvl1pPr>
            <a:lvl2pPr marL="342884" indent="0">
              <a:buNone/>
              <a:defRPr/>
            </a:lvl2pPr>
            <a:lvl3pPr marL="685766" indent="0">
              <a:buNone/>
              <a:defRPr/>
            </a:lvl3pPr>
            <a:lvl4pPr marL="1028649" indent="0">
              <a:buNone/>
              <a:defRPr/>
            </a:lvl4pPr>
            <a:lvl5pPr marL="1371532" indent="0">
              <a:buNone/>
              <a:defRPr/>
            </a:lvl5pPr>
          </a:lstStyle>
          <a:p>
            <a:pPr lvl="0"/>
            <a:r>
              <a:rPr lang="ru-RU" dirty="0"/>
              <a:t>Фамилия Имя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A7223D08-7B5B-487A-B882-834A24F5AC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6373" y="1991170"/>
            <a:ext cx="5043460" cy="2162086"/>
          </a:xfrm>
        </p:spPr>
        <p:txBody>
          <a:bodyPr>
            <a:noAutofit/>
          </a:bodyPr>
          <a:lstStyle>
            <a:lvl1pPr>
              <a:defRPr sz="4000" b="1">
                <a:solidFill>
                  <a:srgbClr val="212121"/>
                </a:solidFill>
                <a:latin typeface="+mn-lt"/>
              </a:defRPr>
            </a:lvl1pPr>
          </a:lstStyle>
          <a:p>
            <a:r>
              <a:rPr lang="ru-RU" dirty="0"/>
              <a:t>Спасибо</a:t>
            </a:r>
            <a:br>
              <a:rPr lang="ru-RU" dirty="0"/>
            </a:br>
            <a:r>
              <a:rPr lang="ru-RU" dirty="0"/>
              <a:t>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483939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accent1">
                <a:lumMod val="5000"/>
                <a:lumOff val="95000"/>
                <a:alpha val="82000"/>
              </a:schemeClr>
            </a:gs>
            <a:gs pos="100000">
              <a:schemeClr val="accent2">
                <a:lumMod val="60000"/>
                <a:lumOff val="40000"/>
              </a:schemeClr>
            </a:gs>
            <a:gs pos="92000">
              <a:srgbClr val="F9D3AD"/>
            </a:gs>
          </a:gsLst>
          <a:path path="circle">
            <a:fillToRect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85B9AE-4E3A-42AD-98CB-B5C1D6D56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920" y="546932"/>
            <a:ext cx="8631252" cy="10682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2384581-30D1-4847-BD71-EF2FED6667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4920" y="1991169"/>
            <a:ext cx="8631252" cy="39823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190804" y="6388557"/>
            <a:ext cx="149852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fld id="{E85ADF3F-ACB3-744B-91EB-134A234331BC}" type="slidenum">
              <a:rPr lang="ru-RU" sz="900" b="0" i="0" smtClean="0">
                <a:solidFill>
                  <a:srgbClr val="212121"/>
                </a:solidFill>
                <a:latin typeface="+mn-lt"/>
                <a:ea typeface="Roboto" charset="0"/>
                <a:cs typeface="Roboto" charset="0"/>
              </a:rPr>
              <a:pPr algn="l"/>
              <a:t>‹#›</a:t>
            </a:fld>
            <a:r>
              <a:rPr lang="ru-RU" sz="900" b="0" i="0" dirty="0">
                <a:solidFill>
                  <a:srgbClr val="212121"/>
                </a:solidFill>
                <a:latin typeface="+mn-lt"/>
                <a:ea typeface="Roboto" charset="0"/>
                <a:cs typeface="Roboto" charset="0"/>
              </a:rPr>
              <a:t> /</a:t>
            </a:r>
            <a:r>
              <a:rPr lang="en-US" sz="900" b="0" i="0" dirty="0">
                <a:solidFill>
                  <a:srgbClr val="212121"/>
                </a:solidFill>
                <a:latin typeface="+mn-lt"/>
                <a:ea typeface="Roboto" charset="0"/>
                <a:cs typeface="Roboto" charset="0"/>
              </a:rPr>
              <a:t> </a:t>
            </a:r>
            <a:r>
              <a:rPr lang="ru-RU" sz="900" b="0" i="0" dirty="0">
                <a:solidFill>
                  <a:srgbClr val="212121"/>
                </a:solidFill>
                <a:latin typeface="+mn-lt"/>
                <a:ea typeface="Roboto" charset="0"/>
                <a:cs typeface="Roboto" charset="0"/>
              </a:rPr>
              <a:t>38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05893" y="6306796"/>
            <a:ext cx="1290279" cy="394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7173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715" r:id="rId2"/>
    <p:sldLayoutId id="2147483714" r:id="rId3"/>
    <p:sldLayoutId id="2147483713" r:id="rId4"/>
    <p:sldLayoutId id="2147483711" r:id="rId5"/>
    <p:sldLayoutId id="2147483712" r:id="rId6"/>
    <p:sldLayoutId id="2147483717" r:id="rId7"/>
    <p:sldLayoutId id="2147483709" r:id="rId8"/>
    <p:sldLayoutId id="2147483710" r:id="rId9"/>
    <p:sldLayoutId id="2147483716" r:id="rId10"/>
  </p:sldLayoutIdLst>
  <p:hf hdr="0" dt="0"/>
  <p:txStyles>
    <p:titleStyle>
      <a:lvl1pPr algn="l" defTabSz="685766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rgbClr val="212121"/>
          </a:solidFill>
          <a:latin typeface="+mj-lt"/>
          <a:ea typeface="+mj-ea"/>
          <a:cs typeface="+mj-cs"/>
        </a:defRPr>
      </a:lvl1pPr>
    </p:titleStyle>
    <p:bodyStyle>
      <a:lvl1pPr marL="171442" indent="-171442" algn="l" defTabSz="685766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000" kern="1200">
          <a:solidFill>
            <a:srgbClr val="212121"/>
          </a:solidFill>
          <a:latin typeface="+mn-lt"/>
          <a:ea typeface="+mn-ea"/>
          <a:cs typeface="+mn-cs"/>
        </a:defRPr>
      </a:lvl1pPr>
      <a:lvl2pPr marL="514325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rgbClr val="212121"/>
          </a:solidFill>
          <a:latin typeface="+mn-lt"/>
          <a:ea typeface="+mn-ea"/>
          <a:cs typeface="+mn-cs"/>
        </a:defRPr>
      </a:lvl2pPr>
      <a:lvl3pPr marL="857207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rgbClr val="212121"/>
          </a:solidFill>
          <a:latin typeface="+mn-lt"/>
          <a:ea typeface="+mn-ea"/>
          <a:cs typeface="+mn-cs"/>
        </a:defRPr>
      </a:lvl3pPr>
      <a:lvl4pPr marL="1200090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212121"/>
          </a:solidFill>
          <a:latin typeface="+mn-lt"/>
          <a:ea typeface="+mn-ea"/>
          <a:cs typeface="+mn-cs"/>
        </a:defRPr>
      </a:lvl4pPr>
      <a:lvl5pPr marL="1542974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212121"/>
          </a:solidFill>
          <a:latin typeface="+mn-lt"/>
          <a:ea typeface="+mn-ea"/>
          <a:cs typeface="+mn-cs"/>
        </a:defRPr>
      </a:lvl5pPr>
      <a:lvl6pPr marL="1885856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9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22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5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4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5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7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4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5" Type="http://schemas.microsoft.com/office/2007/relationships/hdphoto" Target="../media/hdphoto4.wdp"/><Relationship Id="rId4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microsoft.com/office/2007/relationships/hdphoto" Target="../media/hdphoto2.wdp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88DEAF9-6E74-4DAA-9F0C-3C3E24D8222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98"/>
          <a:stretch/>
        </p:blipFill>
        <p:spPr>
          <a:xfrm>
            <a:off x="0" y="5122506"/>
            <a:ext cx="9144000" cy="173549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108B915-CA43-4175-981B-A972FFCF5879}"/>
              </a:ext>
            </a:extLst>
          </p:cNvPr>
          <p:cNvSpPr txBox="1"/>
          <p:nvPr/>
        </p:nvSpPr>
        <p:spPr>
          <a:xfrm>
            <a:off x="265803" y="1433017"/>
            <a:ext cx="8626270" cy="1588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3600" dirty="0">
                <a:solidFill>
                  <a:srgbClr val="212121"/>
                </a:solidFill>
              </a:rPr>
              <a:t>Опыт комплексного дистанционного внедрения 1C:ERP в холдинге по переработке масличных культур</a:t>
            </a:r>
          </a:p>
        </p:txBody>
      </p:sp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id="{9D53B000-CC8A-4920-A5F6-65D2C1AC7B91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3028950" y="6356357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ru-RU"/>
              <a:t> 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5050" y="305467"/>
            <a:ext cx="2763147" cy="844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Текст 10">
            <a:extLst>
              <a:ext uri="{FF2B5EF4-FFF2-40B4-BE49-F238E27FC236}">
                <a16:creationId xmlns:a16="http://schemas.microsoft.com/office/drawing/2014/main" id="{CB704073-7151-2E4F-89DE-36FB35B6A893}"/>
              </a:ext>
            </a:extLst>
          </p:cNvPr>
          <p:cNvSpPr txBox="1">
            <a:spLocks/>
          </p:cNvSpPr>
          <p:nvPr/>
        </p:nvSpPr>
        <p:spPr>
          <a:xfrm>
            <a:off x="265805" y="4062624"/>
            <a:ext cx="8653493" cy="1038290"/>
          </a:xfrm>
          <a:prstGeom prst="rect">
            <a:avLst/>
          </a:prstGeom>
        </p:spPr>
        <p:txBody>
          <a:bodyPr>
            <a:noAutofit/>
          </a:bodyPr>
          <a:lstStyle>
            <a:lvl1pPr marL="171442" indent="-171442" algn="l" defTabSz="685766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25" indent="-171442" algn="l" defTabSz="685766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07" indent="-171442" algn="l" defTabSz="685766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090" indent="-171442" algn="l" defTabSz="685766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2974" indent="-171442" algn="l" defTabSz="685766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856" indent="-171442" algn="l" defTabSz="685766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39" indent="-171442" algn="l" defTabSz="685766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22" indent="-171442" algn="l" defTabSz="685766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05" indent="-171442" algn="l" defTabSz="685766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800" dirty="0">
                <a:solidFill>
                  <a:srgbClr val="212121"/>
                </a:solidFill>
              </a:rPr>
              <a:t>Роль: руководитель проекта ERP со стороны заказчика</a:t>
            </a:r>
            <a:br>
              <a:rPr lang="ru-RU" sz="1800" dirty="0">
                <a:solidFill>
                  <a:srgbClr val="212121"/>
                </a:solidFill>
              </a:rPr>
            </a:br>
            <a:r>
              <a:rPr lang="ru-RU" sz="1800" dirty="0">
                <a:solidFill>
                  <a:srgbClr val="212121"/>
                </a:solidFill>
              </a:rPr>
              <a:t>Должность: руководитель направления информационной безопасности</a:t>
            </a:r>
            <a:br>
              <a:rPr lang="ru-RU" sz="1800" dirty="0">
                <a:solidFill>
                  <a:srgbClr val="212121"/>
                </a:solidFill>
              </a:rPr>
            </a:br>
            <a:r>
              <a:rPr lang="ru-RU" sz="1800" dirty="0">
                <a:solidFill>
                  <a:srgbClr val="212121"/>
                </a:solidFill>
              </a:rPr>
              <a:t>Заказчик: УК «Эксойл Групп»</a:t>
            </a:r>
          </a:p>
        </p:txBody>
      </p:sp>
      <p:sp>
        <p:nvSpPr>
          <p:cNvPr id="16" name="Текст 11">
            <a:extLst>
              <a:ext uri="{FF2B5EF4-FFF2-40B4-BE49-F238E27FC236}">
                <a16:creationId xmlns:a16="http://schemas.microsoft.com/office/drawing/2014/main" id="{6F5F064B-5002-4747-98FF-3EE4D98C0172}"/>
              </a:ext>
            </a:extLst>
          </p:cNvPr>
          <p:cNvSpPr txBox="1">
            <a:spLocks/>
          </p:cNvSpPr>
          <p:nvPr/>
        </p:nvSpPr>
        <p:spPr>
          <a:xfrm>
            <a:off x="265803" y="3634279"/>
            <a:ext cx="5038625" cy="314902"/>
          </a:xfrm>
          <a:prstGeom prst="rect">
            <a:avLst/>
          </a:prstGeom>
        </p:spPr>
        <p:txBody>
          <a:bodyPr>
            <a:noAutofit/>
          </a:bodyPr>
          <a:lstStyle>
            <a:lvl1pPr marL="171442" indent="-171442" algn="l" defTabSz="685766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25" indent="-171442" algn="l" defTabSz="685766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07" indent="-171442" algn="l" defTabSz="685766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090" indent="-171442" algn="l" defTabSz="685766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2974" indent="-171442" algn="l" defTabSz="685766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856" indent="-171442" algn="l" defTabSz="685766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39" indent="-171442" algn="l" defTabSz="685766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22" indent="-171442" algn="l" defTabSz="685766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05" indent="-171442" algn="l" defTabSz="685766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000" b="1" dirty="0">
                <a:solidFill>
                  <a:srgbClr val="212121"/>
                </a:solidFill>
              </a:rPr>
              <a:t>Рощин Владимир Александрович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279501" y="3278968"/>
            <a:ext cx="8639797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32426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Проектные задачи в системе </a:t>
            </a:r>
            <a:r>
              <a:rPr lang="en-US" dirty="0" err="1"/>
              <a:t>RedMine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/>
              <a:t>Устав неотъемлемая часть Договора. В Уставе явно прописан </a:t>
            </a:r>
            <a:r>
              <a:rPr lang="en-US" b="1" dirty="0" err="1"/>
              <a:t>RedMine</a:t>
            </a:r>
            <a:r>
              <a:rPr lang="en-US" b="1" dirty="0"/>
              <a:t> </a:t>
            </a:r>
            <a:r>
              <a:rPr lang="ru-RU" b="1" dirty="0"/>
              <a:t>для оперативного управления проектом и для гарантийных работ.</a:t>
            </a:r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r>
              <a:rPr lang="ru-RU" b="1" dirty="0"/>
              <a:t>Создано всего 1 115 задач, из них:</a:t>
            </a:r>
          </a:p>
          <a:p>
            <a:r>
              <a:rPr lang="ru-RU" sz="1600" dirty="0"/>
              <a:t>оперативные (ошибки, улучшения) 536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ru-RU" sz="1600" dirty="0"/>
              <a:t>организационные (ФТ, согласование документов) 354</a:t>
            </a:r>
            <a:endParaRPr lang="en-US" sz="1600" dirty="0"/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ru-RU" sz="1600" dirty="0"/>
              <a:t>внутренние 225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endParaRPr lang="ru-RU" sz="1600" dirty="0"/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endParaRPr lang="ru-RU" sz="1600" dirty="0"/>
          </a:p>
          <a:p>
            <a:pPr marL="0" indent="0">
              <a:spcAft>
                <a:spcPts val="300"/>
              </a:spcAft>
              <a:buNone/>
            </a:pPr>
            <a:r>
              <a:rPr lang="ru-RU" b="1" dirty="0"/>
              <a:t>+ </a:t>
            </a:r>
            <a:r>
              <a:rPr lang="en-US" b="1" dirty="0"/>
              <a:t>Confluence </a:t>
            </a:r>
            <a:r>
              <a:rPr lang="ru-RU" b="1" dirty="0"/>
              <a:t>как база знаний по проекту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ru-RU" dirty="0"/>
              <a:t>ЭКОНОМИЧЕСКИЙ ЭФФЕКТ С ПЕРВОГО МЕСЯЦА РАБОТЫ В 1С:</a:t>
            </a:r>
            <a:r>
              <a:rPr lang="en-US" dirty="0"/>
              <a:t>ERP</a:t>
            </a:r>
            <a:r>
              <a:rPr lang="ru-RU" dirty="0"/>
              <a:t>. АВТОМАТИЗАЦИЯ БИЗНЕСА ПО ПЕРЕРАБОТКЕ ЗЕРНА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ru-RU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951832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Проектные задачи в системе </a:t>
            </a:r>
            <a:r>
              <a:rPr lang="en-US" dirty="0" err="1"/>
              <a:t>RedMine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ru-RU" dirty="0"/>
              <a:t>ЭКОНОМИЧЕСКИЙ ЭФФЕКТ С ПЕРВОГО МЕСЯЦА РАБОТЫ В 1С:</a:t>
            </a:r>
            <a:r>
              <a:rPr lang="en-US" dirty="0"/>
              <a:t>ERP</a:t>
            </a:r>
            <a:r>
              <a:rPr lang="ru-RU" dirty="0"/>
              <a:t>. АВТОМАТИЗАЦИЯ БИЗНЕСА ПО ПЕРЕРАБОТКЕ ЗЕРНА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ru-RU"/>
              <a:t>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EB80E8E-E760-44F9-8081-F88B543A05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174" y="1367074"/>
            <a:ext cx="8709997" cy="4649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3710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Экономический эффект от внедрения </a:t>
            </a:r>
            <a:r>
              <a:rPr lang="en-US" dirty="0"/>
              <a:t>ERP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/>
              <a:t>сокращение трудозатрат в подразделениях: 15%</a:t>
            </a:r>
          </a:p>
          <a:p>
            <a:pPr lvl="0"/>
            <a:r>
              <a:rPr lang="ru-RU" dirty="0"/>
              <a:t>ускорение получения управленческой отчетности: 30%</a:t>
            </a:r>
          </a:p>
          <a:p>
            <a:pPr lvl="0"/>
            <a:r>
              <a:rPr lang="ru-RU" dirty="0"/>
              <a:t>ускорение получения регламентированной отчетности: 10%</a:t>
            </a:r>
          </a:p>
          <a:p>
            <a:pPr lvl="0"/>
            <a:r>
              <a:rPr lang="ru-RU" dirty="0"/>
              <a:t>ускорение обработки ТС: 30% </a:t>
            </a:r>
          </a:p>
          <a:p>
            <a:pPr lvl="0"/>
            <a:r>
              <a:rPr lang="ru-RU" dirty="0"/>
              <a:t>сокращение расходов на материальные ресурсы: 10%</a:t>
            </a:r>
          </a:p>
          <a:p>
            <a:pPr lvl="0"/>
            <a:r>
              <a:rPr lang="ru-RU" dirty="0"/>
              <a:t>сокращение длительности простоев оборудования: 5%</a:t>
            </a:r>
          </a:p>
          <a:p>
            <a:pPr lvl="0"/>
            <a:r>
              <a:rPr lang="ru-RU" dirty="0"/>
              <a:t>снижение себестоимости продукции / услуг: 1%</a:t>
            </a:r>
          </a:p>
          <a:p>
            <a:pPr lvl="0"/>
            <a:r>
              <a:rPr lang="ru-RU" dirty="0"/>
              <a:t>сокращение дебиторской задолженности: 10%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ru-RU" dirty="0"/>
              <a:t>ЭКОНОМИЧЕСКИЙ ЭФФЕКТ С ПЕРВОГО МЕСЯЦА РАБОТЫ В 1С:</a:t>
            </a:r>
            <a:r>
              <a:rPr lang="en-US" dirty="0"/>
              <a:t>ERP</a:t>
            </a:r>
            <a:r>
              <a:rPr lang="ru-RU" dirty="0"/>
              <a:t>. АВТОМАТИЗАЦИЯ БИЗНЕСА ПО ПЕРЕРАБОТКЕ ЗЕРНА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ru-RU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457061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Бюджет проекта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r>
              <a:rPr lang="en-US" dirty="0"/>
              <a:t>~</a:t>
            </a:r>
            <a:r>
              <a:rPr lang="ru-RU" dirty="0"/>
              <a:t> 17 000 человеко-часов</a:t>
            </a:r>
            <a:endParaRPr lang="en-US" dirty="0"/>
          </a:p>
          <a:p>
            <a:r>
              <a:rPr lang="en-US" dirty="0"/>
              <a:t>+ </a:t>
            </a:r>
            <a:r>
              <a:rPr lang="ru-RU" dirty="0"/>
              <a:t>сервера</a:t>
            </a:r>
          </a:p>
          <a:p>
            <a:r>
              <a:rPr lang="ru-RU" dirty="0"/>
              <a:t>+ оборудование электронной очереди</a:t>
            </a:r>
          </a:p>
          <a:p>
            <a:r>
              <a:rPr lang="ru-RU" dirty="0"/>
              <a:t>+ лицензии на ПО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ru-RU" dirty="0"/>
              <a:t>ЭКОНОМИЧЕСКИЙ ЭФФЕКТ С ПЕРВОГО МЕСЯЦА РАБОТЫ В 1С:</a:t>
            </a:r>
            <a:r>
              <a:rPr lang="en-US" dirty="0"/>
              <a:t>ERP</a:t>
            </a:r>
            <a:r>
              <a:rPr lang="ru-RU" dirty="0"/>
              <a:t>. АВТОМАТИЗАЦИЯ БИЗНЕСА ПО ПЕРЕРАБОТКЕ ЗЕРНА</a:t>
            </a:r>
            <a:r>
              <a:rPr lang="en-US" dirty="0"/>
              <a:t> </a:t>
            </a:r>
            <a:endParaRPr lang="ru-RU" dirty="0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10136DF-18F7-43D8-B2FE-33C43C83674F}"/>
              </a:ext>
            </a:extLst>
          </p:cNvPr>
          <p:cNvSpPr>
            <a:spLocks noGrp="1"/>
          </p:cNvSpPr>
          <p:nvPr>
            <p:ph idx="35"/>
          </p:nvPr>
        </p:nvSpPr>
        <p:spPr/>
        <p:txBody>
          <a:bodyPr anchor="ctr"/>
          <a:lstStyle/>
          <a:p>
            <a:r>
              <a:rPr lang="ru-RU" dirty="0"/>
              <a:t>Итоговый и фактический бюджет в два раза меньше, чем планировали по западному решению</a:t>
            </a:r>
          </a:p>
        </p:txBody>
      </p:sp>
    </p:spTree>
    <p:extLst>
      <p:ext uri="{BB962C8B-B14F-4D97-AF65-F5344CB8AC3E}">
        <p14:creationId xmlns:p14="http://schemas.microsoft.com/office/powerpoint/2010/main" val="29829166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Сроки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/>
              <a:t>Предконтракт</a:t>
            </a:r>
            <a:r>
              <a:rPr lang="ru-RU" dirty="0"/>
              <a:t> 2 месяца</a:t>
            </a:r>
          </a:p>
          <a:p>
            <a:r>
              <a:rPr lang="ru-RU" dirty="0"/>
              <a:t>Обследование 2 месяца</a:t>
            </a:r>
          </a:p>
          <a:p>
            <a:r>
              <a:rPr lang="ru-RU" dirty="0"/>
              <a:t>Оперативный контур 5 месяцев подготовки, 2 месяца запуск</a:t>
            </a:r>
          </a:p>
          <a:p>
            <a:r>
              <a:rPr lang="ru-RU" dirty="0"/>
              <a:t>Регламентированный контур 3 месяца подготовка, 4 месяца запуск</a:t>
            </a:r>
          </a:p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4"/>
          </p:nvPr>
        </p:nvSpPr>
        <p:spPr/>
        <p:txBody>
          <a:bodyPr>
            <a:normAutofit/>
          </a:bodyPr>
          <a:lstStyle/>
          <a:p>
            <a:r>
              <a:rPr lang="ru-RU" dirty="0"/>
              <a:t>ЭКОНОМИЧЕСКИЙ ЭФФЕКТ С ПЕРВОГО МЕСЯЦА РАБОТЫ В 1С:</a:t>
            </a:r>
            <a:r>
              <a:rPr lang="en-US" dirty="0"/>
              <a:t>ERP</a:t>
            </a:r>
            <a:r>
              <a:rPr lang="ru-RU" dirty="0"/>
              <a:t>. АВТОМАТИЗАЦИЯ БИЗНЕСА ПО ПЕРЕРАБОТКЕ ЗЕРНА</a:t>
            </a:r>
            <a:r>
              <a:rPr lang="en-US" dirty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14676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Скриншоты</a:t>
            </a:r>
          </a:p>
        </p:txBody>
      </p:sp>
      <p:sp>
        <p:nvSpPr>
          <p:cNvPr id="5" name="Текст 1"/>
          <p:cNvSpPr>
            <a:spLocks noGrp="1"/>
          </p:cNvSpPr>
          <p:nvPr>
            <p:ph type="body" sz="quarter" idx="34"/>
          </p:nvPr>
        </p:nvSpPr>
        <p:spPr/>
        <p:txBody>
          <a:bodyPr>
            <a:normAutofit/>
          </a:bodyPr>
          <a:lstStyle/>
          <a:p>
            <a:r>
              <a:rPr lang="ru-RU" dirty="0"/>
              <a:t>ЭКОНОМИЧЕСКИЙ ЭФФЕКТ С ПЕРВОГО МЕСЯЦА РАБОТЫ В 1С:</a:t>
            </a:r>
            <a:r>
              <a:rPr lang="en-US" dirty="0"/>
              <a:t>ERP</a:t>
            </a:r>
            <a:r>
              <a:rPr lang="ru-RU" dirty="0"/>
              <a:t>. АВТОМАТИЗАЦИЯ БИЗНЕСА ПО ПЕРЕРАБОТКЕ ЗЕРНА</a:t>
            </a:r>
            <a:r>
              <a:rPr lang="en-US" dirty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10011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Логистика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Перевозка каждой строки заказа</a:t>
            </a:r>
          </a:p>
          <a:p>
            <a:r>
              <a:rPr lang="ru-RU" dirty="0"/>
              <a:t>Поддержка частых корректировок</a:t>
            </a:r>
          </a:p>
          <a:p>
            <a:r>
              <a:rPr lang="ru-RU" dirty="0"/>
              <a:t>Максимальная автоматизация</a:t>
            </a:r>
          </a:p>
          <a:p>
            <a:r>
              <a:rPr lang="ru-RU" dirty="0"/>
              <a:t>Контроль стоимости доставки</a:t>
            </a:r>
          </a:p>
          <a:p>
            <a:r>
              <a:rPr lang="ru-RU" dirty="0"/>
              <a:t>Расчёт цены по маршруту</a:t>
            </a:r>
          </a:p>
          <a:p>
            <a:r>
              <a:rPr lang="ru-RU" dirty="0"/>
              <a:t>Авто и Ж/Д</a:t>
            </a:r>
          </a:p>
          <a:p>
            <a:r>
              <a:rPr lang="ru-RU" dirty="0"/>
              <a:t>Интеграция с модулем ККУ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ru-RU" dirty="0"/>
              <a:t>ЭКОНОМИЧЕСКИЙ ЭФФЕКТ С ПЕРВОГО МЕСЯЦА РАБОТЫ В 1С:</a:t>
            </a:r>
            <a:r>
              <a:rPr lang="en-US" dirty="0"/>
              <a:t>ERP</a:t>
            </a:r>
            <a:r>
              <a:rPr lang="ru-RU" dirty="0"/>
              <a:t>. АВТОМАТИЗАЦИЯ БИЗНЕСА ПО ПЕРЕРАБОТКЕ ЗЕРНА</a:t>
            </a:r>
            <a:r>
              <a:rPr lang="en-US" dirty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73550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ru-RU" dirty="0"/>
              <a:t>ЭКОНОМИЧЕСКИЙ ЭФФЕКТ С ПЕРВОГО МЕСЯЦА РАБОТЫ В 1С:</a:t>
            </a:r>
            <a:r>
              <a:rPr lang="en-US" dirty="0"/>
              <a:t>ERP</a:t>
            </a:r>
            <a:r>
              <a:rPr lang="ru-RU" dirty="0"/>
              <a:t>. АВТОМАТИЗАЦИЯ БИЗНЕСА ПО ПЕРЕРАБОТКЕ ЗЕРНА</a:t>
            </a:r>
            <a:r>
              <a:rPr lang="en-US" dirty="0"/>
              <a:t>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920" y="982596"/>
            <a:ext cx="8631251" cy="4892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6278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1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ru-RU" dirty="0"/>
              <a:t>ЭКОНОМИЧЕСКИЙ ЭФФЕКТ С ПЕРВОГО МЕСЯЦА РАБОТЫ В 1С:ERP. АВТОМАТИЗАЦИЯ БИЗНЕСА ПО ПЕРЕРАБОТКЕ ЗЕРНА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921" y="1028663"/>
            <a:ext cx="8631250" cy="4864019"/>
          </a:xfrm>
          <a:prstGeom prst="rect">
            <a:avLst/>
          </a:prstGeom>
        </p:spPr>
      </p:pic>
      <p:sp>
        <p:nvSpPr>
          <p:cNvPr id="8" name="AutoShape 11"/>
          <p:cNvSpPr>
            <a:spLocks noChangeArrowheads="1"/>
          </p:cNvSpPr>
          <p:nvPr/>
        </p:nvSpPr>
        <p:spPr bwMode="auto">
          <a:xfrm>
            <a:off x="3178297" y="3902019"/>
            <a:ext cx="3956089" cy="655087"/>
          </a:xfrm>
          <a:prstGeom prst="wedgeRectCallout">
            <a:avLst>
              <a:gd name="adj1" fmla="val 22687"/>
              <a:gd name="adj2" fmla="val 81972"/>
            </a:avLst>
          </a:prstGeom>
          <a:solidFill>
            <a:srgbClr val="F15E23">
              <a:alpha val="72000"/>
            </a:srgbClr>
          </a:solidFill>
          <a:ln w="38100" algn="ctr">
            <a:noFill/>
            <a:miter lim="800000"/>
            <a:headEnd/>
            <a:tailEnd/>
          </a:ln>
          <a:effectLst/>
        </p:spPr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ru-RU" altLang="ru-RU" sz="1350" b="1" dirty="0">
                <a:solidFill>
                  <a:srgbClr val="212121"/>
                </a:solidFill>
              </a:rPr>
              <a:t>Распределение объема перевозки по ТС динамическое – по мере поступления информации</a:t>
            </a:r>
          </a:p>
        </p:txBody>
      </p:sp>
      <p:sp>
        <p:nvSpPr>
          <p:cNvPr id="9" name="AutoShape 11"/>
          <p:cNvSpPr>
            <a:spLocks noChangeArrowheads="1"/>
          </p:cNvSpPr>
          <p:nvPr/>
        </p:nvSpPr>
        <p:spPr bwMode="auto">
          <a:xfrm>
            <a:off x="1284265" y="2849065"/>
            <a:ext cx="1938949" cy="313884"/>
          </a:xfrm>
          <a:prstGeom prst="wedgeRectCallout">
            <a:avLst>
              <a:gd name="adj1" fmla="val 22687"/>
              <a:gd name="adj2" fmla="val 81972"/>
            </a:avLst>
          </a:prstGeom>
          <a:solidFill>
            <a:srgbClr val="F15E23">
              <a:alpha val="72000"/>
            </a:srgbClr>
          </a:solidFill>
          <a:ln w="38100" algn="ctr">
            <a:noFill/>
            <a:miter lim="800000"/>
            <a:headEnd/>
            <a:tailEnd/>
          </a:ln>
          <a:effectLst/>
        </p:spPr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altLang="ru-RU" sz="1350" b="1" dirty="0">
                <a:solidFill>
                  <a:srgbClr val="212121"/>
                </a:solidFill>
              </a:rPr>
              <a:t>Тарифы</a:t>
            </a:r>
          </a:p>
        </p:txBody>
      </p:sp>
      <p:sp>
        <p:nvSpPr>
          <p:cNvPr id="10" name="AutoShape 11"/>
          <p:cNvSpPr>
            <a:spLocks noChangeArrowheads="1"/>
          </p:cNvSpPr>
          <p:nvPr/>
        </p:nvSpPr>
        <p:spPr bwMode="auto">
          <a:xfrm>
            <a:off x="5862040" y="2131955"/>
            <a:ext cx="1938949" cy="313884"/>
          </a:xfrm>
          <a:prstGeom prst="wedgeRectCallout">
            <a:avLst>
              <a:gd name="adj1" fmla="val 22687"/>
              <a:gd name="adj2" fmla="val 81972"/>
            </a:avLst>
          </a:prstGeom>
          <a:solidFill>
            <a:srgbClr val="F15E23">
              <a:alpha val="72000"/>
            </a:srgbClr>
          </a:solidFill>
          <a:ln w="38100" algn="ctr">
            <a:noFill/>
            <a:miter lim="800000"/>
            <a:headEnd/>
            <a:tailEnd/>
          </a:ln>
          <a:effectLst/>
        </p:spPr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altLang="ru-RU" sz="1350" b="1" dirty="0">
                <a:solidFill>
                  <a:srgbClr val="212121"/>
                </a:solidFill>
              </a:rPr>
              <a:t>Маршруты</a:t>
            </a:r>
          </a:p>
        </p:txBody>
      </p:sp>
    </p:spTree>
    <p:extLst>
      <p:ext uri="{BB962C8B-B14F-4D97-AF65-F5344CB8AC3E}">
        <p14:creationId xmlns:p14="http://schemas.microsoft.com/office/powerpoint/2010/main" val="25197867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1"/>
          <p:cNvSpPr>
            <a:spLocks noGrp="1"/>
          </p:cNvSpPr>
          <p:nvPr>
            <p:ph type="body" sz="quarter" idx="34"/>
          </p:nvPr>
        </p:nvSpPr>
        <p:spPr/>
        <p:txBody>
          <a:bodyPr>
            <a:normAutofit/>
          </a:bodyPr>
          <a:lstStyle/>
          <a:p>
            <a:r>
              <a:rPr lang="ru-RU" dirty="0"/>
              <a:t>ЭКОНОМИЧЕСКИЙ ЭФФЕКТ С ПЕРВОГО МЕСЯЦА РАБОТЫ В 1С:</a:t>
            </a:r>
            <a:r>
              <a:rPr lang="en-US" dirty="0"/>
              <a:t>ERP</a:t>
            </a:r>
            <a:r>
              <a:rPr lang="ru-RU" dirty="0"/>
              <a:t>. АВТОМАТИЗАЦИЯ БИЗНЕСА ПО ПЕРЕРАБОТКЕ ЗЕРНА</a:t>
            </a:r>
            <a:r>
              <a:rPr lang="en-US" dirty="0"/>
              <a:t>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3" r="1451" b="1915"/>
          <a:stretch/>
        </p:blipFill>
        <p:spPr>
          <a:xfrm>
            <a:off x="255017" y="951722"/>
            <a:ext cx="8641153" cy="496123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879855" y="3429000"/>
            <a:ext cx="254749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100" b="1" dirty="0">
                <a:solidFill>
                  <a:srgbClr val="C00000"/>
                </a:solidFill>
              </a:rPr>
              <a:t>Интеграция с 1С:УАТ</a:t>
            </a:r>
          </a:p>
        </p:txBody>
      </p:sp>
      <p:sp>
        <p:nvSpPr>
          <p:cNvPr id="12" name="AutoShape 11"/>
          <p:cNvSpPr>
            <a:spLocks noChangeArrowheads="1"/>
          </p:cNvSpPr>
          <p:nvPr/>
        </p:nvSpPr>
        <p:spPr bwMode="auto">
          <a:xfrm>
            <a:off x="6010485" y="1500507"/>
            <a:ext cx="2802655" cy="671194"/>
          </a:xfrm>
          <a:prstGeom prst="wedgeRectCallout">
            <a:avLst>
              <a:gd name="adj1" fmla="val 22687"/>
              <a:gd name="adj2" fmla="val 81972"/>
            </a:avLst>
          </a:prstGeom>
          <a:solidFill>
            <a:srgbClr val="F15E23">
              <a:alpha val="72000"/>
            </a:srgbClr>
          </a:solidFill>
          <a:ln w="38100" algn="ctr">
            <a:noFill/>
            <a:miter lim="800000"/>
            <a:headEnd/>
            <a:tailEnd/>
          </a:ln>
          <a:effectLst/>
        </p:spPr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altLang="ru-RU" sz="1350" b="1" dirty="0">
                <a:solidFill>
                  <a:srgbClr val="212121"/>
                </a:solidFill>
              </a:rPr>
              <a:t>Рабочее место логиста своей </a:t>
            </a:r>
          </a:p>
          <a:p>
            <a:pPr algn="ctr"/>
            <a:r>
              <a:rPr lang="ru-RU" altLang="ru-RU" sz="1350" b="1" dirty="0">
                <a:solidFill>
                  <a:srgbClr val="212121"/>
                </a:solidFill>
              </a:rPr>
              <a:t>транспортной компании</a:t>
            </a:r>
          </a:p>
        </p:txBody>
      </p:sp>
    </p:spTree>
    <p:extLst>
      <p:ext uri="{BB962C8B-B14F-4D97-AF65-F5344CB8AC3E}">
        <p14:creationId xmlns:p14="http://schemas.microsoft.com/office/powerpoint/2010/main" val="19217049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О компании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64920" y="1632247"/>
            <a:ext cx="4307080" cy="4341263"/>
          </a:xfrm>
        </p:spPr>
        <p:txBody>
          <a:bodyPr anchor="ctr"/>
          <a:lstStyle/>
          <a:p>
            <a:r>
              <a:rPr lang="ru-RU" dirty="0"/>
              <a:t>Маслоэкстракционный завод (подсолнечник)</a:t>
            </a:r>
          </a:p>
          <a:p>
            <a:r>
              <a:rPr lang="ru-RU" dirty="0"/>
              <a:t>Продажа только крупным оптом нерафинированного масла </a:t>
            </a:r>
            <a:br>
              <a:rPr lang="ru-RU" dirty="0"/>
            </a:br>
            <a:r>
              <a:rPr lang="ru-RU" dirty="0"/>
              <a:t>(в т.ч. на экспорт), шрота, лузги, сора В составе международного холдинга</a:t>
            </a:r>
          </a:p>
          <a:p>
            <a:r>
              <a:rPr lang="ru-RU" dirty="0"/>
              <a:t>Статус - крупнейший налогоплательщик</a:t>
            </a:r>
          </a:p>
          <a:p>
            <a:endParaRPr lang="ru-RU" dirty="0"/>
          </a:p>
        </p:txBody>
      </p:sp>
      <p:sp>
        <p:nvSpPr>
          <p:cNvPr id="15" name="Текст 1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ru-RU" dirty="0"/>
              <a:t>ЭКОНОМИЧЕСКИЙ ЭФФЕКТ С ПЕРВОГО МЕСЯЦА РАБОТЫ В 1С:</a:t>
            </a:r>
            <a:r>
              <a:rPr lang="en-US" dirty="0"/>
              <a:t>ERP</a:t>
            </a:r>
            <a:r>
              <a:rPr lang="ru-RU" dirty="0"/>
              <a:t>. АВТОМАТИЗАЦИЯ БИЗНЕСА ПО ПЕРЕРАБОТКЕ ЗЕРНА</a:t>
            </a:r>
            <a:r>
              <a:rPr lang="en-US" dirty="0"/>
              <a:t> 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sz="quarter"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93" t="7442" r="12493" b="11655"/>
          <a:stretch/>
        </p:blipFill>
        <p:spPr>
          <a:xfrm>
            <a:off x="4851083" y="1632247"/>
            <a:ext cx="4045088" cy="4362671"/>
          </a:xfrm>
        </p:spPr>
      </p:pic>
      <p:pic>
        <p:nvPicPr>
          <p:cNvPr id="1026" name="Picture 2" descr="Эксойл групп ( Exoil group)- международный холдинг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8762" y="895964"/>
            <a:ext cx="1467296" cy="444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9990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Отчёт о движении ТС по территории завода</a:t>
            </a:r>
          </a:p>
        </p:txBody>
      </p:sp>
      <p:sp>
        <p:nvSpPr>
          <p:cNvPr id="5" name="Текст 1"/>
          <p:cNvSpPr>
            <a:spLocks noGrp="1"/>
          </p:cNvSpPr>
          <p:nvPr>
            <p:ph type="body" sz="quarter" idx="34"/>
          </p:nvPr>
        </p:nvSpPr>
        <p:spPr/>
        <p:txBody>
          <a:bodyPr>
            <a:normAutofit/>
          </a:bodyPr>
          <a:lstStyle/>
          <a:p>
            <a:r>
              <a:rPr lang="ru-RU" dirty="0"/>
              <a:t>ЭКОНОМИЧЕСКИЙ ЭФФЕКТ С ПЕРВОГО МЕСЯЦА РАБОТЫ В 1С:</a:t>
            </a:r>
            <a:r>
              <a:rPr lang="en-US" dirty="0"/>
              <a:t>ERP</a:t>
            </a:r>
            <a:r>
              <a:rPr lang="ru-RU" dirty="0"/>
              <a:t>. АВТОМАТИЗАЦИЯ БИЗНЕСА ПО ПЕРЕРАБОТКЕ ЗЕРНА</a:t>
            </a:r>
            <a:r>
              <a:rPr lang="en-US" dirty="0"/>
              <a:t> 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67"/>
          <a:stretch/>
        </p:blipFill>
        <p:spPr>
          <a:xfrm>
            <a:off x="264920" y="1794166"/>
            <a:ext cx="8631251" cy="3269667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4920" y="5337110"/>
            <a:ext cx="8631252" cy="6811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Макс. время ожидания ТС в очереди сократилось с 3 суток до 13 часов</a:t>
            </a:r>
          </a:p>
        </p:txBody>
      </p:sp>
    </p:spTree>
    <p:extLst>
      <p:ext uri="{BB962C8B-B14F-4D97-AF65-F5344CB8AC3E}">
        <p14:creationId xmlns:p14="http://schemas.microsoft.com/office/powerpoint/2010/main" val="2238146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Продажи. Спецификация</a:t>
            </a:r>
          </a:p>
        </p:txBody>
      </p:sp>
      <p:sp>
        <p:nvSpPr>
          <p:cNvPr id="5" name="Текст 1"/>
          <p:cNvSpPr>
            <a:spLocks noGrp="1"/>
          </p:cNvSpPr>
          <p:nvPr>
            <p:ph type="body" sz="quarter" idx="34"/>
          </p:nvPr>
        </p:nvSpPr>
        <p:spPr/>
        <p:txBody>
          <a:bodyPr>
            <a:normAutofit/>
          </a:bodyPr>
          <a:lstStyle/>
          <a:p>
            <a:r>
              <a:rPr lang="ru-RU" dirty="0"/>
              <a:t>ЭКОНОМИЧЕСКИЙ ЭФФЕКТ С ПЕРВОГО МЕСЯЦА РАБОТЫ В 1С:</a:t>
            </a:r>
            <a:r>
              <a:rPr lang="en-US" dirty="0"/>
              <a:t>ERP</a:t>
            </a:r>
            <a:r>
              <a:rPr lang="ru-RU" dirty="0"/>
              <a:t>. АВТОМАТИЗАЦИЯ БИЗНЕСА ПО ПЕРЕРАБОТКЕ ЗЕРНА</a:t>
            </a:r>
            <a:r>
              <a:rPr lang="en-US" dirty="0"/>
              <a:t> 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823" y="2357429"/>
            <a:ext cx="8672348" cy="2184029"/>
          </a:xfrm>
          <a:prstGeom prst="rect">
            <a:avLst/>
          </a:prstGeom>
        </p:spPr>
      </p:pic>
      <p:sp>
        <p:nvSpPr>
          <p:cNvPr id="8" name="AutoShape 11"/>
          <p:cNvSpPr>
            <a:spLocks noChangeArrowheads="1"/>
          </p:cNvSpPr>
          <p:nvPr/>
        </p:nvSpPr>
        <p:spPr bwMode="auto">
          <a:xfrm>
            <a:off x="5807716" y="3122649"/>
            <a:ext cx="2523811" cy="604415"/>
          </a:xfrm>
          <a:prstGeom prst="wedgeRectCallout">
            <a:avLst>
              <a:gd name="adj1" fmla="val 22687"/>
              <a:gd name="adj2" fmla="val 81972"/>
            </a:avLst>
          </a:prstGeom>
          <a:solidFill>
            <a:srgbClr val="F15E23">
              <a:alpha val="72000"/>
            </a:srgbClr>
          </a:solidFill>
          <a:ln w="38100" algn="ctr">
            <a:noFill/>
            <a:miter lim="800000"/>
            <a:headEnd/>
            <a:tailEnd/>
          </a:ln>
          <a:effectLst/>
        </p:spPr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altLang="ru-RU" sz="1350" b="1" dirty="0">
                <a:solidFill>
                  <a:srgbClr val="212121"/>
                </a:solidFill>
              </a:rPr>
              <a:t>Упреждающий ценовой контроль с учётом логистики</a:t>
            </a:r>
          </a:p>
        </p:txBody>
      </p:sp>
      <p:sp>
        <p:nvSpPr>
          <p:cNvPr id="11" name="AutoShape 11"/>
          <p:cNvSpPr>
            <a:spLocks noChangeArrowheads="1"/>
          </p:cNvSpPr>
          <p:nvPr/>
        </p:nvSpPr>
        <p:spPr bwMode="auto">
          <a:xfrm>
            <a:off x="1396613" y="4671848"/>
            <a:ext cx="1998222" cy="604415"/>
          </a:xfrm>
          <a:prstGeom prst="wedgeRectCallout">
            <a:avLst>
              <a:gd name="adj1" fmla="val 62132"/>
              <a:gd name="adj2" fmla="val -55132"/>
            </a:avLst>
          </a:prstGeom>
          <a:solidFill>
            <a:srgbClr val="F15E23">
              <a:alpha val="72000"/>
            </a:srgbClr>
          </a:solidFill>
          <a:ln w="38100" algn="ctr">
            <a:noFill/>
            <a:miter lim="800000"/>
            <a:headEnd/>
            <a:tailEnd/>
          </a:ln>
          <a:effectLst/>
        </p:spPr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altLang="ru-RU" sz="1350" b="1" dirty="0">
                <a:solidFill>
                  <a:srgbClr val="212121"/>
                </a:solidFill>
              </a:rPr>
              <a:t>Учёт опционов</a:t>
            </a:r>
          </a:p>
        </p:txBody>
      </p:sp>
      <p:sp>
        <p:nvSpPr>
          <p:cNvPr id="12" name="AutoShape 11"/>
          <p:cNvSpPr>
            <a:spLocks noChangeArrowheads="1"/>
          </p:cNvSpPr>
          <p:nvPr/>
        </p:nvSpPr>
        <p:spPr bwMode="auto">
          <a:xfrm>
            <a:off x="1881008" y="1876917"/>
            <a:ext cx="2523811" cy="604415"/>
          </a:xfrm>
          <a:prstGeom prst="wedgeRectCallout">
            <a:avLst>
              <a:gd name="adj1" fmla="val 22687"/>
              <a:gd name="adj2" fmla="val 81972"/>
            </a:avLst>
          </a:prstGeom>
          <a:solidFill>
            <a:srgbClr val="F15E23">
              <a:alpha val="72000"/>
            </a:srgbClr>
          </a:solidFill>
          <a:ln w="38100" algn="ctr">
            <a:noFill/>
            <a:miter lim="800000"/>
            <a:headEnd/>
            <a:tailEnd/>
          </a:ln>
          <a:effectLst/>
        </p:spPr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altLang="ru-RU" sz="1350" b="1" dirty="0">
                <a:solidFill>
                  <a:srgbClr val="212121"/>
                </a:solidFill>
              </a:rPr>
              <a:t>Максимально типовой функционал</a:t>
            </a:r>
          </a:p>
        </p:txBody>
      </p:sp>
    </p:spTree>
    <p:extLst>
      <p:ext uri="{BB962C8B-B14F-4D97-AF65-F5344CB8AC3E}">
        <p14:creationId xmlns:p14="http://schemas.microsoft.com/office/powerpoint/2010/main" val="25783265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Продажи. Контроль исполнения договоров</a:t>
            </a:r>
          </a:p>
        </p:txBody>
      </p:sp>
      <p:sp>
        <p:nvSpPr>
          <p:cNvPr id="5" name="Текст 1"/>
          <p:cNvSpPr>
            <a:spLocks noGrp="1"/>
          </p:cNvSpPr>
          <p:nvPr>
            <p:ph type="body" sz="quarter" idx="34"/>
          </p:nvPr>
        </p:nvSpPr>
        <p:spPr/>
        <p:txBody>
          <a:bodyPr>
            <a:normAutofit/>
          </a:bodyPr>
          <a:lstStyle/>
          <a:p>
            <a:r>
              <a:rPr lang="ru-RU" dirty="0"/>
              <a:t>ЭКОНОМИЧЕСКИЙ ЭФФЕКТ С ПЕРВОГО МЕСЯЦА РАБОТЫ В 1С:</a:t>
            </a:r>
            <a:r>
              <a:rPr lang="en-US" dirty="0"/>
              <a:t>ERP</a:t>
            </a:r>
            <a:r>
              <a:rPr lang="ru-RU" dirty="0"/>
              <a:t>. АВТОМАТИЗАЦИЯ БИЗНЕСА ПО ПЕРЕРАБОТКЕ ЗЕРНА</a:t>
            </a:r>
            <a:r>
              <a:rPr lang="en-US" dirty="0"/>
              <a:t>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2"/>
          <a:stretch/>
        </p:blipFill>
        <p:spPr>
          <a:xfrm>
            <a:off x="264921" y="1979280"/>
            <a:ext cx="8631250" cy="2877483"/>
          </a:xfrm>
          <a:prstGeom prst="rect">
            <a:avLst/>
          </a:prstGeom>
        </p:spPr>
      </p:pic>
      <p:sp>
        <p:nvSpPr>
          <p:cNvPr id="9" name="AutoShape 11"/>
          <p:cNvSpPr>
            <a:spLocks noChangeArrowheads="1"/>
          </p:cNvSpPr>
          <p:nvPr/>
        </p:nvSpPr>
        <p:spPr bwMode="auto">
          <a:xfrm>
            <a:off x="2669297" y="5024088"/>
            <a:ext cx="1998222" cy="604415"/>
          </a:xfrm>
          <a:prstGeom prst="wedgeRectCallout">
            <a:avLst>
              <a:gd name="adj1" fmla="val -38646"/>
              <a:gd name="adj2" fmla="val -108770"/>
            </a:avLst>
          </a:prstGeom>
          <a:solidFill>
            <a:srgbClr val="F15E23">
              <a:alpha val="72000"/>
            </a:srgbClr>
          </a:solidFill>
          <a:ln w="38100" algn="ctr">
            <a:noFill/>
            <a:miter lim="800000"/>
            <a:headEnd/>
            <a:tailEnd/>
          </a:ln>
          <a:effectLst/>
        </p:spPr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altLang="ru-RU" sz="1350" b="1" dirty="0"/>
              <a:t>Учёт базисов поставки (</a:t>
            </a:r>
            <a:r>
              <a:rPr lang="en-US" altLang="ru-RU" sz="1350" b="1" dirty="0"/>
              <a:t>Incoterms</a:t>
            </a:r>
            <a:r>
              <a:rPr lang="ru-RU" altLang="ru-RU" sz="1350" b="1" dirty="0"/>
              <a:t>)</a:t>
            </a:r>
          </a:p>
        </p:txBody>
      </p:sp>
      <p:sp>
        <p:nvSpPr>
          <p:cNvPr id="10" name="AutoShape 11"/>
          <p:cNvSpPr>
            <a:spLocks noChangeArrowheads="1"/>
          </p:cNvSpPr>
          <p:nvPr/>
        </p:nvSpPr>
        <p:spPr bwMode="auto">
          <a:xfrm>
            <a:off x="6410024" y="5024088"/>
            <a:ext cx="1998222" cy="604415"/>
          </a:xfrm>
          <a:prstGeom prst="wedgeRectCallout">
            <a:avLst>
              <a:gd name="adj1" fmla="val 39667"/>
              <a:gd name="adj2" fmla="val -103612"/>
            </a:avLst>
          </a:prstGeom>
          <a:solidFill>
            <a:srgbClr val="F15E23">
              <a:alpha val="72000"/>
            </a:srgbClr>
          </a:solidFill>
          <a:ln w="38100" algn="ctr">
            <a:noFill/>
            <a:miter lim="800000"/>
            <a:headEnd/>
            <a:tailEnd/>
          </a:ln>
          <a:effectLst/>
        </p:spPr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altLang="ru-RU" sz="1350" b="1" dirty="0"/>
              <a:t>Контроль договорных обязательств</a:t>
            </a:r>
          </a:p>
        </p:txBody>
      </p:sp>
    </p:spTree>
    <p:extLst>
      <p:ext uri="{BB962C8B-B14F-4D97-AF65-F5344CB8AC3E}">
        <p14:creationId xmlns:p14="http://schemas.microsoft.com/office/powerpoint/2010/main" val="35902704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Продажи. Заказ клиента</a:t>
            </a:r>
          </a:p>
        </p:txBody>
      </p:sp>
      <p:sp>
        <p:nvSpPr>
          <p:cNvPr id="5" name="Текст 1"/>
          <p:cNvSpPr>
            <a:spLocks noGrp="1"/>
          </p:cNvSpPr>
          <p:nvPr>
            <p:ph type="body" sz="quarter" idx="34"/>
          </p:nvPr>
        </p:nvSpPr>
        <p:spPr/>
        <p:txBody>
          <a:bodyPr>
            <a:normAutofit/>
          </a:bodyPr>
          <a:lstStyle/>
          <a:p>
            <a:r>
              <a:rPr lang="ru-RU" dirty="0"/>
              <a:t>ЭКОНОМИЧЕСКИЙ ЭФФЕКТ С ПЕРВОГО МЕСЯЦА РАБОТЫ В 1С:</a:t>
            </a:r>
            <a:r>
              <a:rPr lang="en-US" dirty="0"/>
              <a:t>ERP</a:t>
            </a:r>
            <a:r>
              <a:rPr lang="ru-RU" dirty="0"/>
              <a:t>. АВТОМАТИЗАЦИЯ БИЗНЕСА ПО ПЕРЕРАБОТКЕ ЗЕРНА</a:t>
            </a:r>
            <a:r>
              <a:rPr lang="en-US" dirty="0"/>
              <a:t> 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920" y="1479282"/>
            <a:ext cx="8631251" cy="4120658"/>
          </a:xfrm>
          <a:prstGeom prst="rect">
            <a:avLst/>
          </a:prstGeom>
        </p:spPr>
      </p:pic>
      <p:sp>
        <p:nvSpPr>
          <p:cNvPr id="11" name="AutoShape 11"/>
          <p:cNvSpPr>
            <a:spLocks noChangeArrowheads="1"/>
          </p:cNvSpPr>
          <p:nvPr/>
        </p:nvSpPr>
        <p:spPr bwMode="auto">
          <a:xfrm>
            <a:off x="4902787" y="5063906"/>
            <a:ext cx="2681522" cy="823710"/>
          </a:xfrm>
          <a:prstGeom prst="wedgeRectCallout">
            <a:avLst>
              <a:gd name="adj1" fmla="val -132680"/>
              <a:gd name="adj2" fmla="val -85035"/>
            </a:avLst>
          </a:prstGeom>
          <a:solidFill>
            <a:srgbClr val="F15E23">
              <a:alpha val="72000"/>
            </a:srgbClr>
          </a:solidFill>
          <a:ln w="38100" algn="ctr">
            <a:noFill/>
            <a:miter lim="800000"/>
            <a:headEnd/>
            <a:tailEnd/>
          </a:ln>
          <a:effectLst/>
        </p:spPr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dirty="0"/>
              <a:t>Указание Грузополучателя и его адреса при наличие у клиента нескольких грузополучателей</a:t>
            </a:r>
            <a:endParaRPr lang="ru-RU" altLang="ru-RU" sz="1200" b="1" dirty="0"/>
          </a:p>
        </p:txBody>
      </p:sp>
      <p:sp>
        <p:nvSpPr>
          <p:cNvPr id="8" name="AutoShape 11"/>
          <p:cNvSpPr>
            <a:spLocks noChangeArrowheads="1"/>
          </p:cNvSpPr>
          <p:nvPr/>
        </p:nvSpPr>
        <p:spPr bwMode="auto">
          <a:xfrm>
            <a:off x="4746608" y="1129817"/>
            <a:ext cx="2681522" cy="642184"/>
          </a:xfrm>
          <a:prstGeom prst="wedgeRectCallout">
            <a:avLst>
              <a:gd name="adj1" fmla="val 22687"/>
              <a:gd name="adj2" fmla="val 81972"/>
            </a:avLst>
          </a:prstGeom>
          <a:solidFill>
            <a:srgbClr val="F15E23">
              <a:alpha val="72000"/>
            </a:srgbClr>
          </a:solidFill>
          <a:ln w="38100" algn="ctr">
            <a:noFill/>
            <a:miter lim="800000"/>
            <a:headEnd/>
            <a:tailEnd/>
          </a:ln>
          <a:effectLst/>
        </p:spPr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altLang="ru-RU" sz="1350" b="1" dirty="0"/>
              <a:t>Максимально типовой функционал</a:t>
            </a:r>
          </a:p>
        </p:txBody>
      </p:sp>
    </p:spTree>
    <p:extLst>
      <p:ext uri="{BB962C8B-B14F-4D97-AF65-F5344CB8AC3E}">
        <p14:creationId xmlns:p14="http://schemas.microsoft.com/office/powerpoint/2010/main" val="26434640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Продажи. Заказ клиента</a:t>
            </a:r>
          </a:p>
        </p:txBody>
      </p:sp>
      <p:sp>
        <p:nvSpPr>
          <p:cNvPr id="5" name="Текст 1"/>
          <p:cNvSpPr>
            <a:spLocks noGrp="1"/>
          </p:cNvSpPr>
          <p:nvPr>
            <p:ph type="body" sz="quarter" idx="34"/>
          </p:nvPr>
        </p:nvSpPr>
        <p:spPr/>
        <p:txBody>
          <a:bodyPr>
            <a:normAutofit/>
          </a:bodyPr>
          <a:lstStyle/>
          <a:p>
            <a:r>
              <a:rPr lang="ru-RU" dirty="0"/>
              <a:t>ЭКОНОМИЧЕСКИЙ ЭФФЕКТ С ПЕРВОГО МЕСЯЦА РАБОТЫ В 1С:</a:t>
            </a:r>
            <a:r>
              <a:rPr lang="en-US" dirty="0"/>
              <a:t>ERP</a:t>
            </a:r>
            <a:r>
              <a:rPr lang="ru-RU" dirty="0"/>
              <a:t>. АВТОМАТИЗАЦИЯ БИЗНЕСА ПО ПЕРЕРАБОТКЕ ЗЕРНА</a:t>
            </a:r>
            <a:r>
              <a:rPr lang="en-US" dirty="0"/>
              <a:t>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374" y="1739817"/>
            <a:ext cx="8631251" cy="3378366"/>
          </a:xfrm>
          <a:prstGeom prst="rect">
            <a:avLst/>
          </a:prstGeom>
        </p:spPr>
      </p:pic>
      <p:sp>
        <p:nvSpPr>
          <p:cNvPr id="11" name="AutoShape 11"/>
          <p:cNvSpPr>
            <a:spLocks noChangeArrowheads="1"/>
          </p:cNvSpPr>
          <p:nvPr/>
        </p:nvSpPr>
        <p:spPr bwMode="auto">
          <a:xfrm>
            <a:off x="5628293" y="3505341"/>
            <a:ext cx="2523811" cy="749624"/>
          </a:xfrm>
          <a:prstGeom prst="wedgeRectCallout">
            <a:avLst>
              <a:gd name="adj1" fmla="val 61450"/>
              <a:gd name="adj2" fmla="val 96841"/>
            </a:avLst>
          </a:prstGeom>
          <a:solidFill>
            <a:srgbClr val="F15E23">
              <a:alpha val="72000"/>
            </a:srgbClr>
          </a:solidFill>
          <a:ln w="38100" algn="ctr">
            <a:noFill/>
            <a:miter lim="800000"/>
            <a:headEnd/>
            <a:tailEnd/>
          </a:ln>
          <a:effectLst/>
        </p:spPr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altLang="ru-RU" sz="1350" b="1" dirty="0"/>
              <a:t>Упреждающий ценовой контроль каждой сделки с учётом логистики</a:t>
            </a:r>
          </a:p>
        </p:txBody>
      </p:sp>
    </p:spTree>
    <p:extLst>
      <p:ext uri="{BB962C8B-B14F-4D97-AF65-F5344CB8AC3E}">
        <p14:creationId xmlns:p14="http://schemas.microsoft.com/office/powerpoint/2010/main" val="23285137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Документооборот. Согласование</a:t>
            </a:r>
          </a:p>
        </p:txBody>
      </p:sp>
      <p:sp>
        <p:nvSpPr>
          <p:cNvPr id="5" name="Текст 1"/>
          <p:cNvSpPr>
            <a:spLocks noGrp="1"/>
          </p:cNvSpPr>
          <p:nvPr>
            <p:ph type="body" sz="quarter" idx="34"/>
          </p:nvPr>
        </p:nvSpPr>
        <p:spPr/>
        <p:txBody>
          <a:bodyPr>
            <a:normAutofit/>
          </a:bodyPr>
          <a:lstStyle/>
          <a:p>
            <a:r>
              <a:rPr lang="ru-RU" dirty="0"/>
              <a:t>ЭКОНОМИЧЕСКИЙ ЭФФЕКТ С ПЕРВОГО МЕСЯЦА РАБОТЫ В 1С:</a:t>
            </a:r>
            <a:r>
              <a:rPr lang="en-US" dirty="0"/>
              <a:t>ERP</a:t>
            </a:r>
            <a:r>
              <a:rPr lang="ru-RU" dirty="0"/>
              <a:t>. АВТОМАТИЗАЦИЯ БИЗНЕСА ПО ПЕРЕРАБОТКЕ ЗЕРНА</a:t>
            </a:r>
            <a:r>
              <a:rPr lang="en-US" dirty="0"/>
              <a:t>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0979" b="8276"/>
          <a:stretch/>
        </p:blipFill>
        <p:spPr>
          <a:xfrm>
            <a:off x="5907853" y="1640792"/>
            <a:ext cx="2988318" cy="428966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64920" y="1640792"/>
            <a:ext cx="5174827" cy="4290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52103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Документооборот. Шаблон согласования</a:t>
            </a:r>
          </a:p>
        </p:txBody>
      </p:sp>
      <p:sp>
        <p:nvSpPr>
          <p:cNvPr id="5" name="Текст 1"/>
          <p:cNvSpPr>
            <a:spLocks noGrp="1"/>
          </p:cNvSpPr>
          <p:nvPr>
            <p:ph type="body" sz="quarter" idx="34"/>
          </p:nvPr>
        </p:nvSpPr>
        <p:spPr/>
        <p:txBody>
          <a:bodyPr>
            <a:normAutofit/>
          </a:bodyPr>
          <a:lstStyle/>
          <a:p>
            <a:r>
              <a:rPr lang="ru-RU" dirty="0"/>
              <a:t>ЭКОНОМИЧЕСКИЙ ЭФФЕКТ С ПЕРВОГО МЕСЯЦА РАБОТЫ В 1С:</a:t>
            </a:r>
            <a:r>
              <a:rPr lang="en-US" dirty="0"/>
              <a:t>ERP</a:t>
            </a:r>
            <a:r>
              <a:rPr lang="ru-RU" dirty="0"/>
              <a:t>. АВТОМАТИЗАЦИЯ БИЗНЕСА ПО ПЕРЕРАБОТКЕ ЗЕРНА</a:t>
            </a:r>
            <a:r>
              <a:rPr lang="en-US" dirty="0"/>
              <a:t> 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90" y="1640792"/>
            <a:ext cx="7488820" cy="4439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47393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Казначейство. Заявка на расход ДС </a:t>
            </a:r>
            <a:br>
              <a:rPr lang="ru-RU" dirty="0"/>
            </a:br>
            <a:r>
              <a:rPr lang="ru-RU" dirty="0" err="1"/>
              <a:t>Контроллинг</a:t>
            </a:r>
            <a:endParaRPr lang="ru-RU" dirty="0"/>
          </a:p>
        </p:txBody>
      </p:sp>
      <p:sp>
        <p:nvSpPr>
          <p:cNvPr id="5" name="Текст 1"/>
          <p:cNvSpPr>
            <a:spLocks noGrp="1"/>
          </p:cNvSpPr>
          <p:nvPr>
            <p:ph type="body" sz="quarter" idx="34"/>
          </p:nvPr>
        </p:nvSpPr>
        <p:spPr/>
        <p:txBody>
          <a:bodyPr>
            <a:normAutofit/>
          </a:bodyPr>
          <a:lstStyle/>
          <a:p>
            <a:r>
              <a:rPr lang="ru-RU" dirty="0"/>
              <a:t>ЭКОНОМИЧЕСКИЙ ЭФФЕКТ С ПЕРВОГО МЕСЯЦА РАБОТЫ В 1С:</a:t>
            </a:r>
            <a:r>
              <a:rPr lang="en-US" dirty="0"/>
              <a:t>ERP</a:t>
            </a:r>
            <a:r>
              <a:rPr lang="ru-RU" dirty="0"/>
              <a:t>. АВТОМАТИЗАЦИЯ БИЗНЕСА ПО ПЕРЕРАБОТКЕ ЗЕРНА</a:t>
            </a:r>
            <a:r>
              <a:rPr lang="en-US" dirty="0"/>
              <a:t> 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9143" y="1646764"/>
            <a:ext cx="5957028" cy="4423694"/>
          </a:xfrm>
          <a:prstGeom prst="rect">
            <a:avLst/>
          </a:prstGeom>
        </p:spPr>
      </p:pic>
      <p:sp>
        <p:nvSpPr>
          <p:cNvPr id="8" name="AutoShape 11"/>
          <p:cNvSpPr>
            <a:spLocks noChangeArrowheads="1"/>
          </p:cNvSpPr>
          <p:nvPr/>
        </p:nvSpPr>
        <p:spPr bwMode="auto">
          <a:xfrm>
            <a:off x="264920" y="2911151"/>
            <a:ext cx="2478280" cy="1420471"/>
          </a:xfrm>
          <a:prstGeom prst="wedgeRectCallout">
            <a:avLst>
              <a:gd name="adj1" fmla="val 151457"/>
              <a:gd name="adj2" fmla="val 86520"/>
            </a:avLst>
          </a:prstGeom>
          <a:solidFill>
            <a:srgbClr val="F15E23">
              <a:alpha val="72000"/>
            </a:srgbClr>
          </a:solidFill>
          <a:ln w="38100" algn="ctr">
            <a:noFill/>
            <a:miter lim="800000"/>
            <a:headEnd/>
            <a:tailEnd/>
          </a:ln>
          <a:effectLst/>
        </p:spPr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350" b="1" dirty="0"/>
              <a:t>Контроль остатка по Статье бюджета с учетом каждой Заявки на расходование денежных средств на моменте создания Заявки</a:t>
            </a:r>
            <a:endParaRPr lang="ru-RU" altLang="ru-RU" sz="1350" b="1" dirty="0"/>
          </a:p>
        </p:txBody>
      </p:sp>
    </p:spTree>
    <p:extLst>
      <p:ext uri="{BB962C8B-B14F-4D97-AF65-F5344CB8AC3E}">
        <p14:creationId xmlns:p14="http://schemas.microsoft.com/office/powerpoint/2010/main" val="1912834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920" y="1640792"/>
            <a:ext cx="8631251" cy="4153536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Закупки. План закупок</a:t>
            </a:r>
          </a:p>
        </p:txBody>
      </p:sp>
      <p:sp>
        <p:nvSpPr>
          <p:cNvPr id="5" name="Текст 1"/>
          <p:cNvSpPr>
            <a:spLocks noGrp="1"/>
          </p:cNvSpPr>
          <p:nvPr>
            <p:ph type="body" sz="quarter" idx="34"/>
          </p:nvPr>
        </p:nvSpPr>
        <p:spPr/>
        <p:txBody>
          <a:bodyPr>
            <a:normAutofit/>
          </a:bodyPr>
          <a:lstStyle/>
          <a:p>
            <a:r>
              <a:rPr lang="ru-RU" dirty="0"/>
              <a:t>ЭКОНОМИЧЕСКИЙ ЭФФЕКТ С ПЕРВОГО МЕСЯЦА РАБОТЫ В 1С:</a:t>
            </a:r>
            <a:r>
              <a:rPr lang="en-US" dirty="0"/>
              <a:t>ERP</a:t>
            </a:r>
            <a:r>
              <a:rPr lang="ru-RU" dirty="0"/>
              <a:t>. АВТОМАТИЗАЦИЯ БИЗНЕСА ПО ПЕРЕРАБОТКЕ ЗЕРНА</a:t>
            </a:r>
            <a:r>
              <a:rPr lang="en-US" dirty="0"/>
              <a:t> </a:t>
            </a:r>
            <a:endParaRPr lang="ru-RU" dirty="0"/>
          </a:p>
        </p:txBody>
      </p:sp>
      <p:sp>
        <p:nvSpPr>
          <p:cNvPr id="9" name="AutoShape 11"/>
          <p:cNvSpPr>
            <a:spLocks noChangeArrowheads="1"/>
          </p:cNvSpPr>
          <p:nvPr/>
        </p:nvSpPr>
        <p:spPr bwMode="auto">
          <a:xfrm>
            <a:off x="6568751" y="2000110"/>
            <a:ext cx="2030650" cy="715098"/>
          </a:xfrm>
          <a:prstGeom prst="wedgeRectCallout">
            <a:avLst>
              <a:gd name="adj1" fmla="val 22485"/>
              <a:gd name="adj2" fmla="val 110916"/>
            </a:avLst>
          </a:prstGeom>
          <a:solidFill>
            <a:srgbClr val="F15E23">
              <a:alpha val="72000"/>
            </a:srgbClr>
          </a:solidFill>
          <a:ln w="38100" algn="ctr">
            <a:noFill/>
            <a:miter lim="800000"/>
            <a:headEnd/>
            <a:tailEnd/>
          </a:ln>
          <a:effectLst/>
        </p:spPr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350" b="1" dirty="0"/>
              <a:t>План/факт нарастающим итогом</a:t>
            </a:r>
            <a:endParaRPr lang="ru-RU" altLang="ru-RU" sz="1350" b="1" dirty="0"/>
          </a:p>
        </p:txBody>
      </p:sp>
    </p:spTree>
    <p:extLst>
      <p:ext uri="{BB962C8B-B14F-4D97-AF65-F5344CB8AC3E}">
        <p14:creationId xmlns:p14="http://schemas.microsoft.com/office/powerpoint/2010/main" val="116832698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Закупки. Договор поставки сырья</a:t>
            </a:r>
          </a:p>
        </p:txBody>
      </p:sp>
      <p:sp>
        <p:nvSpPr>
          <p:cNvPr id="5" name="Текст 1"/>
          <p:cNvSpPr>
            <a:spLocks noGrp="1"/>
          </p:cNvSpPr>
          <p:nvPr>
            <p:ph type="body" sz="quarter" idx="34"/>
          </p:nvPr>
        </p:nvSpPr>
        <p:spPr/>
        <p:txBody>
          <a:bodyPr>
            <a:normAutofit/>
          </a:bodyPr>
          <a:lstStyle/>
          <a:p>
            <a:r>
              <a:rPr lang="ru-RU" dirty="0"/>
              <a:t>ЭКОНОМИЧЕСКИЙ ЭФФЕКТ С ПЕРВОГО МЕСЯЦА РАБОТЫ В 1С:</a:t>
            </a:r>
            <a:r>
              <a:rPr lang="en-US" dirty="0"/>
              <a:t>ERP</a:t>
            </a:r>
            <a:r>
              <a:rPr lang="ru-RU" dirty="0"/>
              <a:t>. АВТОМАТИЗАЦИЯ БИЗНЕСА ПО ПЕРЕРАБОТКЕ ЗЕРНА</a:t>
            </a:r>
            <a:r>
              <a:rPr lang="en-US" dirty="0"/>
              <a:t>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0174" y="1640792"/>
            <a:ext cx="5343652" cy="4414775"/>
          </a:xfrm>
          <a:prstGeom prst="rect">
            <a:avLst/>
          </a:prstGeom>
        </p:spPr>
      </p:pic>
      <p:sp>
        <p:nvSpPr>
          <p:cNvPr id="9" name="AutoShape 11"/>
          <p:cNvSpPr>
            <a:spLocks noChangeArrowheads="1"/>
          </p:cNvSpPr>
          <p:nvPr/>
        </p:nvSpPr>
        <p:spPr bwMode="auto">
          <a:xfrm>
            <a:off x="264920" y="4057901"/>
            <a:ext cx="1635253" cy="849307"/>
          </a:xfrm>
          <a:prstGeom prst="wedgeRectCallout">
            <a:avLst>
              <a:gd name="adj1" fmla="val 74061"/>
              <a:gd name="adj2" fmla="val -57324"/>
            </a:avLst>
          </a:prstGeom>
          <a:solidFill>
            <a:srgbClr val="F15E23">
              <a:alpha val="72000"/>
            </a:srgbClr>
          </a:solidFill>
          <a:ln w="38100" algn="ctr">
            <a:noFill/>
            <a:miter lim="800000"/>
            <a:headEnd/>
            <a:tailEnd/>
          </a:ln>
          <a:effectLst/>
        </p:spPr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350" b="1" dirty="0"/>
              <a:t>Плановые показатели качества</a:t>
            </a:r>
            <a:endParaRPr lang="ru-RU" altLang="ru-RU" sz="1350" b="1" dirty="0"/>
          </a:p>
        </p:txBody>
      </p:sp>
      <p:sp>
        <p:nvSpPr>
          <p:cNvPr id="8" name="AutoShape 11"/>
          <p:cNvSpPr>
            <a:spLocks noChangeArrowheads="1"/>
          </p:cNvSpPr>
          <p:nvPr/>
        </p:nvSpPr>
        <p:spPr bwMode="auto">
          <a:xfrm>
            <a:off x="6534458" y="2380477"/>
            <a:ext cx="2361713" cy="679963"/>
          </a:xfrm>
          <a:prstGeom prst="wedgeRectCallout">
            <a:avLst>
              <a:gd name="adj1" fmla="val -80478"/>
              <a:gd name="adj2" fmla="val -9965"/>
            </a:avLst>
          </a:prstGeom>
          <a:solidFill>
            <a:srgbClr val="F15E23">
              <a:alpha val="72000"/>
            </a:srgbClr>
          </a:solidFill>
          <a:ln w="38100" algn="ctr">
            <a:noFill/>
            <a:miter lim="800000"/>
            <a:headEnd/>
            <a:tailEnd/>
          </a:ln>
          <a:effectLst/>
        </p:spPr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350" b="1" dirty="0"/>
              <a:t>Ценовые и логистические условия</a:t>
            </a:r>
            <a:endParaRPr lang="ru-RU" altLang="ru-RU" sz="1350" b="1" dirty="0"/>
          </a:p>
        </p:txBody>
      </p:sp>
      <p:sp>
        <p:nvSpPr>
          <p:cNvPr id="10" name="AutoShape 11"/>
          <p:cNvSpPr>
            <a:spLocks noChangeArrowheads="1"/>
          </p:cNvSpPr>
          <p:nvPr/>
        </p:nvSpPr>
        <p:spPr bwMode="auto">
          <a:xfrm>
            <a:off x="264920" y="2394941"/>
            <a:ext cx="1423920" cy="565348"/>
          </a:xfrm>
          <a:prstGeom prst="wedgeRectCallout">
            <a:avLst>
              <a:gd name="adj1" fmla="val 70616"/>
              <a:gd name="adj2" fmla="val -37073"/>
            </a:avLst>
          </a:prstGeom>
          <a:solidFill>
            <a:srgbClr val="F15E23">
              <a:alpha val="72000"/>
            </a:srgbClr>
          </a:solidFill>
          <a:ln w="38100" algn="ctr">
            <a:noFill/>
            <a:miter lim="800000"/>
            <a:headEnd/>
            <a:tailEnd/>
          </a:ln>
          <a:effectLst/>
        </p:spPr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350" b="1" dirty="0"/>
              <a:t>Базисы поставки</a:t>
            </a:r>
            <a:endParaRPr lang="ru-RU" altLang="ru-RU" sz="1350" b="1" dirty="0"/>
          </a:p>
        </p:txBody>
      </p:sp>
      <p:sp>
        <p:nvSpPr>
          <p:cNvPr id="11" name="AutoShape 11"/>
          <p:cNvSpPr>
            <a:spLocks noChangeArrowheads="1"/>
          </p:cNvSpPr>
          <p:nvPr/>
        </p:nvSpPr>
        <p:spPr bwMode="auto">
          <a:xfrm>
            <a:off x="4145823" y="5338061"/>
            <a:ext cx="2388635" cy="947316"/>
          </a:xfrm>
          <a:prstGeom prst="wedgeRectCallout">
            <a:avLst>
              <a:gd name="adj1" fmla="val -133506"/>
              <a:gd name="adj2" fmla="val -27044"/>
            </a:avLst>
          </a:prstGeom>
          <a:solidFill>
            <a:srgbClr val="F15E23">
              <a:alpha val="72000"/>
            </a:srgbClr>
          </a:solidFill>
          <a:ln w="38100" algn="ctr">
            <a:noFill/>
            <a:miter lim="800000"/>
            <a:headEnd/>
            <a:tailEnd/>
          </a:ln>
          <a:effectLst/>
        </p:spPr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350" b="1" dirty="0"/>
              <a:t>Алгоритм съёма</a:t>
            </a:r>
            <a:br>
              <a:rPr lang="ru-RU" sz="1350" b="1" dirty="0"/>
            </a:br>
            <a:r>
              <a:rPr lang="ru-RU" sz="1350" b="1" dirty="0"/>
              <a:t>по цене (зависимость цены от фактического качества)</a:t>
            </a:r>
            <a:endParaRPr lang="ru-RU" altLang="ru-RU" sz="1350" b="1" dirty="0"/>
          </a:p>
        </p:txBody>
      </p:sp>
    </p:spTree>
    <p:extLst>
      <p:ext uri="{BB962C8B-B14F-4D97-AF65-F5344CB8AC3E}">
        <p14:creationId xmlns:p14="http://schemas.microsoft.com/office/powerpoint/2010/main" val="910610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О компании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64920" y="1640792"/>
            <a:ext cx="8631252" cy="3629609"/>
          </a:xfrm>
        </p:spPr>
        <p:txBody>
          <a:bodyPr anchor="ctr"/>
          <a:lstStyle/>
          <a:p>
            <a:r>
              <a:rPr lang="ru-RU" dirty="0"/>
              <a:t>В российском периметре </a:t>
            </a:r>
            <a:br>
              <a:rPr lang="en-US" dirty="0"/>
            </a:br>
            <a:r>
              <a:rPr lang="ru-RU" dirty="0"/>
              <a:t>4 компании: </a:t>
            </a:r>
          </a:p>
          <a:p>
            <a:pPr lvl="1"/>
            <a:r>
              <a:rPr lang="ru-RU" dirty="0"/>
              <a:t>Управляющая компания</a:t>
            </a:r>
          </a:p>
          <a:p>
            <a:pPr lvl="1"/>
            <a:r>
              <a:rPr lang="ru-RU" dirty="0"/>
              <a:t>Торговый дом</a:t>
            </a:r>
          </a:p>
          <a:p>
            <a:pPr lvl="1"/>
            <a:r>
              <a:rPr lang="ru-RU" dirty="0"/>
              <a:t>Завод</a:t>
            </a:r>
          </a:p>
          <a:p>
            <a:pPr lvl="1"/>
            <a:r>
              <a:rPr lang="ru-RU" dirty="0"/>
              <a:t>Транспортная компания</a:t>
            </a:r>
          </a:p>
          <a:p>
            <a:r>
              <a:rPr lang="ru-RU" dirty="0"/>
              <a:t>150</a:t>
            </a:r>
            <a:r>
              <a:rPr lang="en-US" dirty="0"/>
              <a:t> </a:t>
            </a:r>
            <a:r>
              <a:rPr lang="ru-RU" dirty="0"/>
              <a:t>пользователей</a:t>
            </a:r>
          </a:p>
          <a:p>
            <a:r>
              <a:rPr lang="ru-RU" dirty="0"/>
              <a:t>600 сотрудников</a:t>
            </a:r>
          </a:p>
        </p:txBody>
      </p:sp>
      <p:sp>
        <p:nvSpPr>
          <p:cNvPr id="15" name="Текст 1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ru-RU" dirty="0"/>
              <a:t>ЭКОНОМИЧЕСКИЙ ЭФФЕКТ С ПЕРВОГО МЕСЯЦА РАБОТЫ В 1С:</a:t>
            </a:r>
            <a:r>
              <a:rPr lang="en-US" dirty="0"/>
              <a:t>ERP</a:t>
            </a:r>
            <a:r>
              <a:rPr lang="ru-RU" dirty="0"/>
              <a:t>. АВТОМАТИЗАЦИЯ БИЗНЕСА ПО ПЕРЕРАБОТКЕ ЗЕРНА</a:t>
            </a:r>
            <a:r>
              <a:rPr lang="en-US" dirty="0"/>
              <a:t> </a:t>
            </a:r>
            <a:endParaRPr lang="ru-RU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4684904" y="2156249"/>
            <a:ext cx="3679738" cy="2545502"/>
            <a:chOff x="4834198" y="2344311"/>
            <a:chExt cx="3679738" cy="2545502"/>
          </a:xfrm>
        </p:grpSpPr>
        <p:pic>
          <p:nvPicPr>
            <p:cNvPr id="14" name="Рисунок 13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5739" y="2537927"/>
              <a:ext cx="902943" cy="902943"/>
            </a:xfrm>
            <a:prstGeom prst="rect">
              <a:avLst/>
            </a:prstGeom>
          </p:spPr>
        </p:pic>
        <p:pic>
          <p:nvPicPr>
            <p:cNvPr id="16" name="Рисунок 15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68" t="4398" r="4718" b="2688"/>
            <a:stretch/>
          </p:blipFill>
          <p:spPr>
            <a:xfrm>
              <a:off x="4834198" y="3902599"/>
              <a:ext cx="906025" cy="927988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5899598" y="2344311"/>
              <a:ext cx="221065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 dirty="0">
                  <a:solidFill>
                    <a:schemeClr val="bg2">
                      <a:lumMod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290 000</a:t>
              </a:r>
              <a:endParaRPr lang="ru-RU" sz="4000" b="1" dirty="0">
                <a:solidFill>
                  <a:schemeClr val="bg2">
                    <a:lumMod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899598" y="3016327"/>
              <a:ext cx="204497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400" b="1" dirty="0">
                  <a:solidFill>
                    <a:schemeClr val="bg2">
                      <a:lumMod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ТОНН МАСЛА В ГОД</a:t>
              </a:r>
            </a:p>
            <a:p>
              <a:r>
                <a:rPr lang="ru-RU" sz="1400" b="1" dirty="0">
                  <a:solidFill>
                    <a:srgbClr val="F15E23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ПРОИЗВОДСТВО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899598" y="3707307"/>
              <a:ext cx="221065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b="1" dirty="0">
                  <a:solidFill>
                    <a:schemeClr val="bg2">
                      <a:lumMod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64</a:t>
              </a:r>
              <a:r>
                <a:rPr lang="en-US" sz="4000" b="1" dirty="0">
                  <a:solidFill>
                    <a:schemeClr val="bg2">
                      <a:lumMod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0 000</a:t>
              </a:r>
              <a:endParaRPr lang="ru-RU" sz="4000" b="1" dirty="0">
                <a:solidFill>
                  <a:schemeClr val="bg2">
                    <a:lumMod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899598" y="4366593"/>
              <a:ext cx="261433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400" b="1" dirty="0">
                  <a:solidFill>
                    <a:schemeClr val="bg2">
                      <a:lumMod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ТОНН ПОДСОЛНЕЧНИКА В ГОД</a:t>
              </a:r>
            </a:p>
            <a:p>
              <a:r>
                <a:rPr lang="ru-RU" sz="1400" b="1" dirty="0">
                  <a:solidFill>
                    <a:srgbClr val="F15E23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ПЕРЕРАБОТКА</a:t>
              </a:r>
            </a:p>
          </p:txBody>
        </p:sp>
      </p:grpSp>
      <p:pic>
        <p:nvPicPr>
          <p:cNvPr id="17" name="Picture 2" descr="Эксойл групп ( Exoil group)- международный холдинг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8762" y="895964"/>
            <a:ext cx="1467296" cy="444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46728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b="1278"/>
          <a:stretch/>
        </p:blipFill>
        <p:spPr>
          <a:xfrm>
            <a:off x="955687" y="1631845"/>
            <a:ext cx="7232626" cy="4451713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Контроль исполнения договоров закупки</a:t>
            </a:r>
          </a:p>
        </p:txBody>
      </p:sp>
      <p:sp>
        <p:nvSpPr>
          <p:cNvPr id="5" name="Текст 1"/>
          <p:cNvSpPr>
            <a:spLocks noGrp="1"/>
          </p:cNvSpPr>
          <p:nvPr>
            <p:ph type="body" sz="quarter" idx="34"/>
          </p:nvPr>
        </p:nvSpPr>
        <p:spPr/>
        <p:txBody>
          <a:bodyPr>
            <a:normAutofit/>
          </a:bodyPr>
          <a:lstStyle/>
          <a:p>
            <a:r>
              <a:rPr lang="ru-RU" dirty="0"/>
              <a:t>ЭКОНОМИЧЕСКИЙ ЭФФЕКТ С ПЕРВОГО МЕСЯЦА РАБОТЫ В 1С:</a:t>
            </a:r>
            <a:r>
              <a:rPr lang="en-US" dirty="0"/>
              <a:t>ERP</a:t>
            </a:r>
            <a:r>
              <a:rPr lang="ru-RU" dirty="0"/>
              <a:t>. АВТОМАТИЗАЦИЯ БИЗНЕСА ПО ПЕРЕРАБОТКЕ ЗЕРНА</a:t>
            </a:r>
            <a:r>
              <a:rPr lang="en-US" dirty="0"/>
              <a:t> </a:t>
            </a:r>
            <a:endParaRPr lang="ru-RU" dirty="0"/>
          </a:p>
        </p:txBody>
      </p:sp>
      <p:sp>
        <p:nvSpPr>
          <p:cNvPr id="12" name="AutoShape 11"/>
          <p:cNvSpPr>
            <a:spLocks noChangeArrowheads="1"/>
          </p:cNvSpPr>
          <p:nvPr/>
        </p:nvSpPr>
        <p:spPr bwMode="auto">
          <a:xfrm>
            <a:off x="6611297" y="1721300"/>
            <a:ext cx="2361713" cy="565348"/>
          </a:xfrm>
          <a:prstGeom prst="wedgeRectCallout">
            <a:avLst>
              <a:gd name="adj1" fmla="val 513"/>
              <a:gd name="adj2" fmla="val 80582"/>
            </a:avLst>
          </a:prstGeom>
          <a:solidFill>
            <a:srgbClr val="F15E23">
              <a:alpha val="72000"/>
            </a:srgbClr>
          </a:solidFill>
          <a:ln w="38100" algn="ctr">
            <a:noFill/>
            <a:miter lim="800000"/>
            <a:headEnd/>
            <a:tailEnd/>
          </a:ln>
          <a:effectLst/>
        </p:spPr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350" b="1" dirty="0"/>
              <a:t>%% исполнения по количеству и сумме</a:t>
            </a:r>
            <a:endParaRPr lang="ru-RU" altLang="ru-RU" sz="1350" b="1" dirty="0"/>
          </a:p>
        </p:txBody>
      </p:sp>
      <p:sp>
        <p:nvSpPr>
          <p:cNvPr id="13" name="AutoShape 11"/>
          <p:cNvSpPr>
            <a:spLocks noChangeArrowheads="1"/>
          </p:cNvSpPr>
          <p:nvPr/>
        </p:nvSpPr>
        <p:spPr bwMode="auto">
          <a:xfrm>
            <a:off x="264920" y="2900165"/>
            <a:ext cx="2361713" cy="565348"/>
          </a:xfrm>
          <a:prstGeom prst="wedgeRectCallout">
            <a:avLst>
              <a:gd name="adj1" fmla="val 65908"/>
              <a:gd name="adj2" fmla="val 136223"/>
            </a:avLst>
          </a:prstGeom>
          <a:solidFill>
            <a:srgbClr val="F15E23">
              <a:alpha val="72000"/>
            </a:srgbClr>
          </a:solidFill>
          <a:ln w="38100" algn="ctr">
            <a:noFill/>
            <a:miter lim="800000"/>
            <a:headEnd/>
            <a:tailEnd/>
          </a:ln>
          <a:effectLst/>
        </p:spPr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350" b="1" dirty="0"/>
              <a:t>Учёт базисов поставки Инкотермс-2010</a:t>
            </a:r>
            <a:endParaRPr lang="ru-RU" altLang="ru-RU" sz="1350" b="1" dirty="0"/>
          </a:p>
        </p:txBody>
      </p:sp>
    </p:spTree>
    <p:extLst>
      <p:ext uri="{BB962C8B-B14F-4D97-AF65-F5344CB8AC3E}">
        <p14:creationId xmlns:p14="http://schemas.microsoft.com/office/powerpoint/2010/main" val="276172802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Закупки. Реестр съёма по цене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64920" y="1640792"/>
            <a:ext cx="8631251" cy="40042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/>
          </a:p>
        </p:txBody>
      </p:sp>
      <p:sp>
        <p:nvSpPr>
          <p:cNvPr id="5" name="Текст 1"/>
          <p:cNvSpPr>
            <a:spLocks noGrp="1"/>
          </p:cNvSpPr>
          <p:nvPr>
            <p:ph type="body" sz="quarter" idx="34"/>
          </p:nvPr>
        </p:nvSpPr>
        <p:spPr/>
        <p:txBody>
          <a:bodyPr>
            <a:normAutofit/>
          </a:bodyPr>
          <a:lstStyle/>
          <a:p>
            <a:r>
              <a:rPr lang="ru-RU" dirty="0"/>
              <a:t>ЭКОНОМИЧЕСКИЙ ЭФФЕКТ С ПЕРВОГО МЕСЯЦА РАБОТЫ В 1С:</a:t>
            </a:r>
            <a:r>
              <a:rPr lang="en-US" dirty="0"/>
              <a:t>ERP</a:t>
            </a:r>
            <a:r>
              <a:rPr lang="ru-RU" dirty="0"/>
              <a:t>. АВТОМАТИЗАЦИЯ БИЗНЕСА ПО ПЕРЕРАБОТКЕ ЗЕРНА</a:t>
            </a:r>
            <a:r>
              <a:rPr lang="en-US" dirty="0"/>
              <a:t>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957" t="13046" b="-1"/>
          <a:stretch/>
        </p:blipFill>
        <p:spPr>
          <a:xfrm>
            <a:off x="322775" y="1884782"/>
            <a:ext cx="8515540" cy="3709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97545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ККУ документов оперативного учёта</a:t>
            </a:r>
          </a:p>
        </p:txBody>
      </p:sp>
      <p:sp>
        <p:nvSpPr>
          <p:cNvPr id="5" name="Текст 1"/>
          <p:cNvSpPr>
            <a:spLocks noGrp="1"/>
          </p:cNvSpPr>
          <p:nvPr>
            <p:ph type="body" sz="quarter" idx="34"/>
          </p:nvPr>
        </p:nvSpPr>
        <p:spPr/>
        <p:txBody>
          <a:bodyPr>
            <a:normAutofit/>
          </a:bodyPr>
          <a:lstStyle/>
          <a:p>
            <a:r>
              <a:rPr lang="ru-RU" dirty="0"/>
              <a:t>ЭКОНОМИЧЕСКИЙ ЭФФЕКТ С ПЕРВОГО МЕСЯЦА РАБОТЫ В 1С:</a:t>
            </a:r>
            <a:r>
              <a:rPr lang="en-US" dirty="0"/>
              <a:t>ERP</a:t>
            </a:r>
            <a:r>
              <a:rPr lang="ru-RU" dirty="0"/>
              <a:t>. АВТОМАТИЗАЦИЯ БИЗНЕСА ПО ПЕРЕРАБОТКЕ ЗЕРНА</a:t>
            </a:r>
            <a:r>
              <a:rPr lang="en-US" dirty="0"/>
              <a:t> 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8" r="872"/>
          <a:stretch/>
        </p:blipFill>
        <p:spPr>
          <a:xfrm>
            <a:off x="1203649" y="1640792"/>
            <a:ext cx="6746033" cy="4404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80282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919" y="1640792"/>
            <a:ext cx="8631251" cy="3404988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ККУ. Остатки и движение сырья в приведенном весе</a:t>
            </a:r>
          </a:p>
        </p:txBody>
      </p:sp>
      <p:sp>
        <p:nvSpPr>
          <p:cNvPr id="5" name="Текст 1"/>
          <p:cNvSpPr>
            <a:spLocks noGrp="1"/>
          </p:cNvSpPr>
          <p:nvPr>
            <p:ph type="body" sz="quarter" idx="34"/>
          </p:nvPr>
        </p:nvSpPr>
        <p:spPr/>
        <p:txBody>
          <a:bodyPr>
            <a:normAutofit/>
          </a:bodyPr>
          <a:lstStyle/>
          <a:p>
            <a:r>
              <a:rPr lang="ru-RU" dirty="0"/>
              <a:t>ЭКОНОМИЧЕСКИЙ ЭФФЕКТ С ПЕРВОГО МЕСЯЦА РАБОТЫ В 1С:</a:t>
            </a:r>
            <a:r>
              <a:rPr lang="en-US" dirty="0"/>
              <a:t>ERP</a:t>
            </a:r>
            <a:r>
              <a:rPr lang="ru-RU" dirty="0"/>
              <a:t>. АВТОМАТИЗАЦИЯ БИЗНЕСА ПО ПЕРЕРАБОТКЕ ЗЕРНА</a:t>
            </a:r>
            <a:r>
              <a:rPr lang="en-US" dirty="0"/>
              <a:t> </a:t>
            </a:r>
            <a:endParaRPr lang="ru-RU" dirty="0"/>
          </a:p>
        </p:txBody>
      </p:sp>
      <p:sp>
        <p:nvSpPr>
          <p:cNvPr id="8" name="AutoShape 11"/>
          <p:cNvSpPr>
            <a:spLocks noChangeArrowheads="1"/>
          </p:cNvSpPr>
          <p:nvPr/>
        </p:nvSpPr>
        <p:spPr bwMode="auto">
          <a:xfrm>
            <a:off x="1875446" y="3910716"/>
            <a:ext cx="2361713" cy="565348"/>
          </a:xfrm>
          <a:prstGeom prst="wedgeRectCallout">
            <a:avLst>
              <a:gd name="adj1" fmla="val -66934"/>
              <a:gd name="adj2" fmla="val -153710"/>
            </a:avLst>
          </a:prstGeom>
          <a:solidFill>
            <a:srgbClr val="F15E23">
              <a:alpha val="72000"/>
            </a:srgbClr>
          </a:solidFill>
          <a:ln w="38100" algn="ctr">
            <a:noFill/>
            <a:miter lim="800000"/>
            <a:headEnd/>
            <a:tailEnd/>
          </a:ln>
          <a:effectLst/>
        </p:spPr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350" b="1" dirty="0"/>
              <a:t>Склады в </a:t>
            </a:r>
            <a:r>
              <a:rPr lang="ru-RU" sz="1350" b="1" dirty="0" err="1"/>
              <a:t>т.ч</a:t>
            </a:r>
            <a:r>
              <a:rPr lang="ru-RU" sz="1350" b="1" dirty="0"/>
              <a:t>. </a:t>
            </a:r>
            <a:r>
              <a:rPr lang="ru-RU" sz="1350" b="1" dirty="0" err="1"/>
              <a:t>ответхранения</a:t>
            </a:r>
            <a:endParaRPr lang="ru-RU" altLang="ru-RU" sz="1350" b="1" dirty="0"/>
          </a:p>
        </p:txBody>
      </p:sp>
      <p:sp>
        <p:nvSpPr>
          <p:cNvPr id="9" name="AutoShape 11"/>
          <p:cNvSpPr>
            <a:spLocks noChangeArrowheads="1"/>
          </p:cNvSpPr>
          <p:nvPr/>
        </p:nvSpPr>
        <p:spPr bwMode="auto">
          <a:xfrm>
            <a:off x="6688382" y="1730392"/>
            <a:ext cx="1716459" cy="986050"/>
          </a:xfrm>
          <a:prstGeom prst="wedgeRectCallout">
            <a:avLst>
              <a:gd name="adj1" fmla="val -90371"/>
              <a:gd name="adj2" fmla="val 64165"/>
            </a:avLst>
          </a:prstGeom>
          <a:solidFill>
            <a:srgbClr val="F15E23">
              <a:alpha val="72000"/>
            </a:srgbClr>
          </a:solidFill>
          <a:ln w="38100" algn="ctr">
            <a:noFill/>
            <a:miter lim="800000"/>
            <a:headEnd/>
            <a:tailEnd/>
          </a:ln>
          <a:effectLst/>
        </p:spPr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350" b="1" dirty="0"/>
              <a:t>3 измерения учёта:</a:t>
            </a:r>
          </a:p>
          <a:p>
            <a:pPr marL="214303" indent="-214303">
              <a:buFontTx/>
              <a:buChar char="-"/>
            </a:pPr>
            <a:r>
              <a:rPr lang="ru-RU" altLang="ru-RU" sz="1350" b="1" dirty="0" err="1"/>
              <a:t>Физвес</a:t>
            </a:r>
            <a:endParaRPr lang="ru-RU" altLang="ru-RU" sz="1350" b="1" dirty="0"/>
          </a:p>
          <a:p>
            <a:pPr marL="214303" indent="-214303">
              <a:buFontTx/>
              <a:buChar char="-"/>
            </a:pPr>
            <a:r>
              <a:rPr lang="ru-RU" altLang="ru-RU" sz="1350" b="1" dirty="0"/>
              <a:t>Базис 7/1</a:t>
            </a:r>
          </a:p>
          <a:p>
            <a:pPr marL="214303" indent="-214303">
              <a:buFontTx/>
              <a:buChar char="-"/>
            </a:pPr>
            <a:r>
              <a:rPr lang="ru-RU" altLang="ru-RU" sz="1350" b="1" dirty="0"/>
              <a:t>Базис 8/3</a:t>
            </a:r>
          </a:p>
        </p:txBody>
      </p:sp>
    </p:spTree>
    <p:extLst>
      <p:ext uri="{BB962C8B-B14F-4D97-AF65-F5344CB8AC3E}">
        <p14:creationId xmlns:p14="http://schemas.microsoft.com/office/powerpoint/2010/main" val="70095788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919" y="1640792"/>
            <a:ext cx="8631251" cy="43756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Монитор руководителя.</a:t>
            </a:r>
            <a:br>
              <a:rPr lang="ru-RU" dirty="0"/>
            </a:br>
            <a:r>
              <a:rPr lang="ru-RU" dirty="0" err="1"/>
              <a:t>Виджеты</a:t>
            </a:r>
            <a:r>
              <a:rPr lang="ru-RU" dirty="0"/>
              <a:t> на планшет для акционера</a:t>
            </a:r>
          </a:p>
        </p:txBody>
      </p:sp>
      <p:sp>
        <p:nvSpPr>
          <p:cNvPr id="5" name="Текст 1"/>
          <p:cNvSpPr>
            <a:spLocks noGrp="1"/>
          </p:cNvSpPr>
          <p:nvPr>
            <p:ph type="body" sz="quarter" idx="34"/>
          </p:nvPr>
        </p:nvSpPr>
        <p:spPr/>
        <p:txBody>
          <a:bodyPr>
            <a:normAutofit/>
          </a:bodyPr>
          <a:lstStyle/>
          <a:p>
            <a:r>
              <a:rPr lang="ru-RU" dirty="0"/>
              <a:t>ЭКОНОМИЧЕСКИЙ ЭФФЕКТ С ПЕРВОГО МЕСЯЦА РАБОТЫ В 1С:</a:t>
            </a:r>
            <a:r>
              <a:rPr lang="en-US" dirty="0"/>
              <a:t>ERP</a:t>
            </a:r>
            <a:r>
              <a:rPr lang="ru-RU" dirty="0"/>
              <a:t>. АВТОМАТИЗАЦИЯ БИЗНЕСА ПО ПЕРЕРАБОТКЕ ЗЕРНА</a:t>
            </a:r>
            <a:r>
              <a:rPr lang="en-US" dirty="0"/>
              <a:t> </a:t>
            </a:r>
            <a:endParaRPr lang="ru-RU" dirty="0"/>
          </a:p>
        </p:txBody>
      </p:sp>
      <p:sp>
        <p:nvSpPr>
          <p:cNvPr id="10" name="AutoShape 11"/>
          <p:cNvSpPr>
            <a:spLocks noChangeArrowheads="1"/>
          </p:cNvSpPr>
          <p:nvPr/>
        </p:nvSpPr>
        <p:spPr bwMode="auto">
          <a:xfrm>
            <a:off x="5301828" y="4998063"/>
            <a:ext cx="2361713" cy="805577"/>
          </a:xfrm>
          <a:prstGeom prst="wedgeRectCallout">
            <a:avLst>
              <a:gd name="adj1" fmla="val -91450"/>
              <a:gd name="adj2" fmla="val 49173"/>
            </a:avLst>
          </a:prstGeom>
          <a:solidFill>
            <a:srgbClr val="F15E23">
              <a:alpha val="72000"/>
            </a:srgbClr>
          </a:solidFill>
          <a:ln w="38100" algn="ctr">
            <a:noFill/>
            <a:miter lim="800000"/>
            <a:headEnd/>
            <a:tailEnd/>
          </a:ln>
          <a:effectLst/>
        </p:spPr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350" b="1" dirty="0"/>
              <a:t>Контроль затрат на логистику на стратегическом уровне (по направлениям)</a:t>
            </a:r>
            <a:endParaRPr lang="ru-RU" altLang="ru-RU" sz="1350" b="1" dirty="0"/>
          </a:p>
        </p:txBody>
      </p:sp>
    </p:spTree>
    <p:extLst>
      <p:ext uri="{BB962C8B-B14F-4D97-AF65-F5344CB8AC3E}">
        <p14:creationId xmlns:p14="http://schemas.microsoft.com/office/powerpoint/2010/main" val="276716754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Чего добились</a:t>
            </a:r>
          </a:p>
        </p:txBody>
      </p:sp>
      <p:sp>
        <p:nvSpPr>
          <p:cNvPr id="5" name="Текст 1"/>
          <p:cNvSpPr>
            <a:spLocks noGrp="1"/>
          </p:cNvSpPr>
          <p:nvPr>
            <p:ph type="body" sz="quarter" idx="34"/>
          </p:nvPr>
        </p:nvSpPr>
        <p:spPr/>
        <p:txBody>
          <a:bodyPr>
            <a:normAutofit/>
          </a:bodyPr>
          <a:lstStyle/>
          <a:p>
            <a:r>
              <a:rPr lang="ru-RU" dirty="0"/>
              <a:t>ЭКОНОМИЧЕСКИЙ ЭФФЕКТ С ПЕРВОГО МЕСЯЦА РАБОТЫ В 1С:</a:t>
            </a:r>
            <a:r>
              <a:rPr lang="en-US" dirty="0"/>
              <a:t>ERP</a:t>
            </a:r>
            <a:r>
              <a:rPr lang="ru-RU" dirty="0"/>
              <a:t>. АВТОМАТИЗАЦИЯ БИЗНЕСА ПО ПЕРЕРАБОТКЕ ЗЕРНА</a:t>
            </a:r>
            <a:r>
              <a:rPr lang="en-US" dirty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827421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Консалтинг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Логистика на заводе скорректирована под требования системы</a:t>
            </a:r>
          </a:p>
          <a:p>
            <a:r>
              <a:rPr lang="ru-RU" dirty="0"/>
              <a:t>Оптимизированы процессы взаимодействия торгового дома и завода</a:t>
            </a:r>
          </a:p>
          <a:p>
            <a:r>
              <a:rPr lang="ru-RU" dirty="0"/>
              <a:t>Закуплено новое лабораторное оборудование</a:t>
            </a:r>
          </a:p>
          <a:p>
            <a:r>
              <a:rPr lang="ru-RU" dirty="0"/>
              <a:t>Внедрён упреждающий контроль при минимальных затратах на рутинные операции согласования</a:t>
            </a:r>
          </a:p>
          <a:p>
            <a:r>
              <a:rPr lang="ru-RU" dirty="0" err="1"/>
              <a:t>Оргштатная</a:t>
            </a:r>
            <a:r>
              <a:rPr lang="ru-RU" dirty="0"/>
              <a:t> </a:t>
            </a:r>
            <a:r>
              <a:rPr lang="ru-RU" dirty="0" err="1"/>
              <a:t>стурктура</a:t>
            </a:r>
            <a:r>
              <a:rPr lang="ru-RU" dirty="0"/>
              <a:t> адаптирована под новые процессы</a:t>
            </a:r>
          </a:p>
        </p:txBody>
      </p:sp>
      <p:sp>
        <p:nvSpPr>
          <p:cNvPr id="6" name="Текст 1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ru-RU" dirty="0"/>
              <a:t>ЭКОНОМИЧЕСКИЙ ЭФФЕКТ С ПЕРВОГО МЕСЯЦА РАБОТЫ В 1С:</a:t>
            </a:r>
            <a:r>
              <a:rPr lang="en-US" dirty="0"/>
              <a:t>ERP</a:t>
            </a:r>
            <a:r>
              <a:rPr lang="ru-RU" dirty="0"/>
              <a:t>. АВТОМАТИЗАЦИЯ БИЗНЕСА ПО ПЕРЕРАБОТКЕ ЗЕРНА</a:t>
            </a:r>
            <a:r>
              <a:rPr lang="en-US" dirty="0"/>
              <a:t> </a:t>
            </a:r>
            <a:endParaRPr lang="ru-RU" dirty="0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sz="quarter" idx="26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669" r="1266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7015798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Текст 17"/>
          <p:cNvSpPr>
            <a:spLocks noGrp="1"/>
          </p:cNvSpPr>
          <p:nvPr>
            <p:ph type="body" sz="quarter" idx="46"/>
          </p:nvPr>
        </p:nvSpPr>
        <p:spPr/>
        <p:txBody>
          <a:bodyPr>
            <a:noAutofit/>
          </a:bodyPr>
          <a:lstStyle/>
          <a:p>
            <a:r>
              <a:rPr lang="ru-RU" sz="1400" dirty="0"/>
              <a:t>2019</a:t>
            </a:r>
          </a:p>
        </p:txBody>
      </p:sp>
      <p:sp>
        <p:nvSpPr>
          <p:cNvPr id="19" name="Текст 18"/>
          <p:cNvSpPr>
            <a:spLocks noGrp="1"/>
          </p:cNvSpPr>
          <p:nvPr>
            <p:ph type="body" sz="quarter" idx="47"/>
          </p:nvPr>
        </p:nvSpPr>
        <p:spPr/>
        <p:txBody>
          <a:bodyPr>
            <a:noAutofit/>
          </a:bodyPr>
          <a:lstStyle/>
          <a:p>
            <a:r>
              <a:rPr lang="ru-RU" sz="1400" dirty="0"/>
              <a:t>2020</a:t>
            </a:r>
          </a:p>
        </p:txBody>
      </p:sp>
      <p:sp>
        <p:nvSpPr>
          <p:cNvPr id="20" name="Текст 19"/>
          <p:cNvSpPr>
            <a:spLocks noGrp="1"/>
          </p:cNvSpPr>
          <p:nvPr>
            <p:ph type="body" sz="quarter" idx="48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1500" dirty="0"/>
              <a:t>2021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Автоматизация операционной </a:t>
            </a:r>
          </a:p>
          <a:p>
            <a:r>
              <a:rPr lang="ru-RU" dirty="0"/>
              <a:t>деятельности </a:t>
            </a:r>
          </a:p>
          <a:p>
            <a:r>
              <a:rPr lang="ru-RU" dirty="0"/>
              <a:t>Электронная очередь</a:t>
            </a:r>
          </a:p>
          <a:p>
            <a:r>
              <a:rPr lang="ru-RU" dirty="0"/>
              <a:t>Интеграции</a:t>
            </a:r>
          </a:p>
        </p:txBody>
      </p:sp>
      <p:sp>
        <p:nvSpPr>
          <p:cNvPr id="5" name="Текст 4"/>
          <p:cNvSpPr>
            <a:spLocks noGrp="1"/>
          </p:cNvSpPr>
          <p:nvPr>
            <p:ph idx="49"/>
          </p:nvPr>
        </p:nvSpPr>
        <p:spPr/>
        <p:txBody>
          <a:bodyPr>
            <a:normAutofit/>
          </a:bodyPr>
          <a:lstStyle/>
          <a:p>
            <a:r>
              <a:rPr lang="ru-RU" dirty="0"/>
              <a:t>Тиражирование:</a:t>
            </a:r>
            <a:endParaRPr lang="en-US" dirty="0"/>
          </a:p>
          <a:p>
            <a:pPr lvl="1"/>
            <a:r>
              <a:rPr lang="ru-RU" dirty="0"/>
              <a:t>новый завод </a:t>
            </a:r>
            <a:br>
              <a:rPr lang="ru-RU" dirty="0"/>
            </a:br>
            <a:r>
              <a:rPr lang="ru-RU" dirty="0"/>
              <a:t>(рапс, соя)</a:t>
            </a:r>
            <a:endParaRPr lang="en-US" dirty="0"/>
          </a:p>
          <a:p>
            <a:pPr lvl="1"/>
            <a:r>
              <a:rPr lang="ru-RU" dirty="0"/>
              <a:t>новый элеватор</a:t>
            </a:r>
          </a:p>
          <a:p>
            <a:pPr lvl="1"/>
            <a:r>
              <a:rPr lang="ru-RU" dirty="0"/>
              <a:t>дальнее зарубежье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idx="50"/>
          </p:nvPr>
        </p:nvSpPr>
        <p:spPr>
          <a:xfrm>
            <a:off x="3243128" y="3054205"/>
            <a:ext cx="2784447" cy="2722745"/>
          </a:xfrm>
        </p:spPr>
        <p:txBody>
          <a:bodyPr/>
          <a:lstStyle/>
          <a:p>
            <a:r>
              <a:rPr lang="ru-RU" dirty="0"/>
              <a:t>Регламентированный учёт</a:t>
            </a:r>
          </a:p>
          <a:p>
            <a:r>
              <a:rPr lang="ru-RU" dirty="0"/>
              <a:t>Управленческая отчетность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51"/>
          </p:nvPr>
        </p:nvSpPr>
        <p:spPr/>
        <p:txBody>
          <a:bodyPr anchor="ctr"/>
          <a:lstStyle/>
          <a:p>
            <a:r>
              <a:rPr lang="ru-RU" dirty="0"/>
              <a:t>Проектная технология: «водопад»</a:t>
            </a:r>
          </a:p>
          <a:p>
            <a:r>
              <a:rPr lang="ru-RU" dirty="0"/>
              <a:t>Внутри </a:t>
            </a:r>
            <a:r>
              <a:rPr lang="ru-RU" dirty="0" err="1"/>
              <a:t>техпроекта</a:t>
            </a:r>
            <a:r>
              <a:rPr lang="ru-RU" dirty="0"/>
              <a:t> – </a:t>
            </a:r>
            <a:r>
              <a:rPr lang="en-US" dirty="0"/>
              <a:t>Agile</a:t>
            </a:r>
            <a:r>
              <a:rPr lang="ru-RU" dirty="0"/>
              <a:t> (</a:t>
            </a:r>
            <a:r>
              <a:rPr lang="ru-RU" dirty="0" err="1"/>
              <a:t>канбан</a:t>
            </a:r>
            <a:r>
              <a:rPr lang="ru-RU" dirty="0"/>
              <a:t>)</a:t>
            </a:r>
          </a:p>
        </p:txBody>
      </p:sp>
      <p:sp>
        <p:nvSpPr>
          <p:cNvPr id="12" name="Текст 2"/>
          <p:cNvSpPr>
            <a:spLocks noGrp="1"/>
          </p:cNvSpPr>
          <p:nvPr>
            <p:ph type="body" sz="quarter" idx="34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ru-RU" dirty="0"/>
              <a:t>ЭКОНОМИЧЕСКИЙ ЭФФЕКТ С ПЕРВОГО МЕСЯЦА РАБОТЫ В 1С:</a:t>
            </a:r>
            <a:r>
              <a:rPr lang="en-US" dirty="0"/>
              <a:t>ERP</a:t>
            </a:r>
            <a:r>
              <a:rPr lang="ru-RU" dirty="0"/>
              <a:t>. АВТОМАТИЗАЦИЯ БИЗНЕСА ПО ПЕРЕРАБОТКЕ ЗЕРНА</a:t>
            </a:r>
            <a:r>
              <a:rPr lang="en-US" dirty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510409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Спасибо за внимание!</a:t>
            </a:r>
          </a:p>
        </p:txBody>
      </p:sp>
      <p:sp>
        <p:nvSpPr>
          <p:cNvPr id="7" name="Текст 10">
            <a:extLst>
              <a:ext uri="{FF2B5EF4-FFF2-40B4-BE49-F238E27FC236}">
                <a16:creationId xmlns:a16="http://schemas.microsoft.com/office/drawing/2014/main" id="{CB704073-7151-2E4F-89DE-36FB35B6A893}"/>
              </a:ext>
            </a:extLst>
          </p:cNvPr>
          <p:cNvSpPr txBox="1">
            <a:spLocks/>
          </p:cNvSpPr>
          <p:nvPr/>
        </p:nvSpPr>
        <p:spPr>
          <a:xfrm>
            <a:off x="265805" y="3885342"/>
            <a:ext cx="8653493" cy="1038290"/>
          </a:xfrm>
          <a:prstGeom prst="rect">
            <a:avLst/>
          </a:prstGeom>
        </p:spPr>
        <p:txBody>
          <a:bodyPr>
            <a:noAutofit/>
          </a:bodyPr>
          <a:lstStyle>
            <a:lvl1pPr marL="171442" indent="-171442" algn="l" defTabSz="685766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25" indent="-171442" algn="l" defTabSz="685766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07" indent="-171442" algn="l" defTabSz="685766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090" indent="-171442" algn="l" defTabSz="685766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2974" indent="-171442" algn="l" defTabSz="685766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856" indent="-171442" algn="l" defTabSz="685766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39" indent="-171442" algn="l" defTabSz="685766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22" indent="-171442" algn="l" defTabSz="685766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05" indent="-171442" algn="l" defTabSz="685766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800" dirty="0">
                <a:solidFill>
                  <a:srgbClr val="212121"/>
                </a:solidFill>
              </a:rPr>
              <a:t>Роль: руководитель проекта ERP со стороны заказчика</a:t>
            </a:r>
            <a:br>
              <a:rPr lang="ru-RU" sz="1800" dirty="0">
                <a:solidFill>
                  <a:srgbClr val="212121"/>
                </a:solidFill>
              </a:rPr>
            </a:br>
            <a:r>
              <a:rPr lang="ru-RU" sz="1800" dirty="0">
                <a:solidFill>
                  <a:srgbClr val="212121"/>
                </a:solidFill>
              </a:rPr>
              <a:t>Должность: руководитель направления информационной безопасности</a:t>
            </a:r>
            <a:br>
              <a:rPr lang="ru-RU" sz="1800" dirty="0">
                <a:solidFill>
                  <a:srgbClr val="212121"/>
                </a:solidFill>
              </a:rPr>
            </a:br>
            <a:r>
              <a:rPr lang="ru-RU" sz="1800" dirty="0">
                <a:solidFill>
                  <a:srgbClr val="212121"/>
                </a:solidFill>
              </a:rPr>
              <a:t>Заказчик: УК «Эксойл Групп»</a:t>
            </a:r>
          </a:p>
        </p:txBody>
      </p:sp>
      <p:sp>
        <p:nvSpPr>
          <p:cNvPr id="8" name="Текст 11">
            <a:extLst>
              <a:ext uri="{FF2B5EF4-FFF2-40B4-BE49-F238E27FC236}">
                <a16:creationId xmlns:a16="http://schemas.microsoft.com/office/drawing/2014/main" id="{6F5F064B-5002-4747-98FF-3EE4D98C0172}"/>
              </a:ext>
            </a:extLst>
          </p:cNvPr>
          <p:cNvSpPr txBox="1">
            <a:spLocks/>
          </p:cNvSpPr>
          <p:nvPr/>
        </p:nvSpPr>
        <p:spPr>
          <a:xfrm>
            <a:off x="265803" y="3456997"/>
            <a:ext cx="5038625" cy="314902"/>
          </a:xfrm>
          <a:prstGeom prst="rect">
            <a:avLst/>
          </a:prstGeom>
        </p:spPr>
        <p:txBody>
          <a:bodyPr>
            <a:noAutofit/>
          </a:bodyPr>
          <a:lstStyle>
            <a:lvl1pPr marL="171442" indent="-171442" algn="l" defTabSz="685766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25" indent="-171442" algn="l" defTabSz="685766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07" indent="-171442" algn="l" defTabSz="685766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090" indent="-171442" algn="l" defTabSz="685766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2974" indent="-171442" algn="l" defTabSz="685766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856" indent="-171442" algn="l" defTabSz="685766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39" indent="-171442" algn="l" defTabSz="685766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22" indent="-171442" algn="l" defTabSz="685766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05" indent="-171442" algn="l" defTabSz="685766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000" b="1" dirty="0">
                <a:solidFill>
                  <a:srgbClr val="212121"/>
                </a:solidFill>
              </a:rPr>
              <a:t>Рощин Владимир Александрович</a:t>
            </a:r>
          </a:p>
        </p:txBody>
      </p:sp>
    </p:spTree>
    <p:extLst>
      <p:ext uri="{BB962C8B-B14F-4D97-AF65-F5344CB8AC3E}">
        <p14:creationId xmlns:p14="http://schemas.microsoft.com/office/powerpoint/2010/main" val="3680731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Предыстория и цели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r>
              <a:rPr lang="ru-RU" dirty="0"/>
              <a:t>Сократить издержки</a:t>
            </a:r>
          </a:p>
          <a:p>
            <a:pPr lvl="1"/>
            <a:r>
              <a:rPr lang="ru-RU" dirty="0"/>
              <a:t>Хищения, злоупотребления</a:t>
            </a:r>
          </a:p>
          <a:p>
            <a:r>
              <a:rPr lang="ru-RU" dirty="0"/>
              <a:t>Внедрить упреждающий ценовой контроль закупок и продаж</a:t>
            </a:r>
          </a:p>
          <a:p>
            <a:r>
              <a:rPr lang="ru-RU" dirty="0"/>
              <a:t>Повысить пропускную способность завода</a:t>
            </a:r>
          </a:p>
          <a:p>
            <a:r>
              <a:rPr lang="ru-RU" dirty="0"/>
              <a:t>Получить полную, оперативную финансовую отчётность</a:t>
            </a:r>
          </a:p>
        </p:txBody>
      </p:sp>
      <p:sp>
        <p:nvSpPr>
          <p:cNvPr id="8" name="Текст 1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ru-RU" dirty="0"/>
              <a:t>ЭКОНОМИЧЕСКИЙ ЭФФЕКТ С ПЕРВОГО МЕСЯЦА РАБОТЫ В 1С:</a:t>
            </a:r>
            <a:r>
              <a:rPr lang="en-US" dirty="0"/>
              <a:t>ERP</a:t>
            </a:r>
            <a:r>
              <a:rPr lang="ru-RU" dirty="0"/>
              <a:t>. АВТОМАТИЗАЦИЯ БИЗНЕСА ПО ПЕРЕРАБОТКЕ ЗЕРНА</a:t>
            </a:r>
            <a:r>
              <a:rPr lang="en-US" dirty="0"/>
              <a:t> 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35"/>
          </p:nvPr>
        </p:nvSpPr>
        <p:spPr>
          <a:xfrm>
            <a:off x="5251010" y="2398488"/>
            <a:ext cx="3645161" cy="2472615"/>
          </a:xfrm>
        </p:spPr>
        <p:txBody>
          <a:bodyPr anchor="ctr"/>
          <a:lstStyle/>
          <a:p>
            <a:r>
              <a:rPr lang="ru-RU" dirty="0">
                <a:solidFill>
                  <a:schemeClr val="tx1"/>
                </a:solidFill>
              </a:rPr>
              <a:t>Решили внедрять 1С:</a:t>
            </a:r>
            <a:r>
              <a:rPr lang="en-US" dirty="0">
                <a:solidFill>
                  <a:schemeClr val="tx1"/>
                </a:solidFill>
              </a:rPr>
              <a:t>ERP + </a:t>
            </a:r>
            <a:r>
              <a:rPr lang="ru-RU" dirty="0">
                <a:solidFill>
                  <a:schemeClr val="tx1"/>
                </a:solidFill>
              </a:rPr>
              <a:t>ПК «Зерно» фирмы «</a:t>
            </a:r>
            <a:r>
              <a:rPr lang="ru-RU" dirty="0" err="1">
                <a:solidFill>
                  <a:schemeClr val="tx1"/>
                </a:solidFill>
              </a:rPr>
              <a:t>Гела</a:t>
            </a:r>
            <a:r>
              <a:rPr lang="ru-RU" dirty="0">
                <a:solidFill>
                  <a:schemeClr val="tx1"/>
                </a:solidFill>
              </a:rPr>
              <a:t>»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* «Зерно» - в настоящее время разработан на платформе 1С</a:t>
            </a:r>
          </a:p>
        </p:txBody>
      </p:sp>
      <p:sp>
        <p:nvSpPr>
          <p:cNvPr id="9" name="Объект 3"/>
          <p:cNvSpPr txBox="1">
            <a:spLocks/>
          </p:cNvSpPr>
          <p:nvPr/>
        </p:nvSpPr>
        <p:spPr>
          <a:xfrm>
            <a:off x="5082626" y="2481956"/>
            <a:ext cx="3813545" cy="23190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171442" indent="-171442" algn="l" defTabSz="685766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12121"/>
                </a:solidFill>
                <a:latin typeface="+mn-lt"/>
                <a:ea typeface="+mn-ea"/>
                <a:cs typeface="+mn-cs"/>
              </a:defRPr>
            </a:lvl1pPr>
            <a:lvl2pPr marL="514325" indent="-171442" algn="l" defTabSz="685766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12121"/>
                </a:solidFill>
                <a:latin typeface="+mn-lt"/>
                <a:ea typeface="+mn-ea"/>
                <a:cs typeface="+mn-cs"/>
              </a:defRPr>
            </a:lvl2pPr>
            <a:lvl3pPr marL="857207" indent="-171442" algn="l" defTabSz="685766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12121"/>
                </a:solidFill>
                <a:latin typeface="+mn-lt"/>
                <a:ea typeface="+mn-ea"/>
                <a:cs typeface="+mn-cs"/>
              </a:defRPr>
            </a:lvl3pPr>
            <a:lvl4pPr marL="1200090" indent="-171442" algn="l" defTabSz="685766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12121"/>
                </a:solidFill>
                <a:latin typeface="+mn-lt"/>
                <a:ea typeface="+mn-ea"/>
                <a:cs typeface="+mn-cs"/>
              </a:defRPr>
            </a:lvl4pPr>
            <a:lvl5pPr marL="1542974" indent="-171442" algn="l" defTabSz="685766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12121"/>
                </a:solidFill>
                <a:latin typeface="+mn-lt"/>
                <a:ea typeface="+mn-ea"/>
                <a:cs typeface="+mn-cs"/>
              </a:defRPr>
            </a:lvl5pPr>
            <a:lvl6pPr marL="1885856" indent="-171442" algn="l" defTabSz="685766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39" indent="-171442" algn="l" defTabSz="685766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22" indent="-171442" algn="l" defTabSz="685766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05" indent="-171442" algn="l" defTabSz="685766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5354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919" y="1643758"/>
            <a:ext cx="4307081" cy="717846"/>
          </a:xfrm>
        </p:spPr>
        <p:txBody>
          <a:bodyPr anchor="t">
            <a:normAutofit/>
          </a:bodyPr>
          <a:lstStyle/>
          <a:p>
            <a:r>
              <a:rPr lang="ru-RU" dirty="0"/>
              <a:t>Команда заказчика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64919" y="2781014"/>
            <a:ext cx="4307081" cy="2492697"/>
          </a:xfrm>
        </p:spPr>
        <p:txBody>
          <a:bodyPr/>
          <a:lstStyle/>
          <a:p>
            <a:r>
              <a:rPr lang="ru-RU" dirty="0"/>
              <a:t>Руководитель проекта </a:t>
            </a:r>
            <a:r>
              <a:rPr lang="en-US" dirty="0"/>
              <a:t>Full-time</a:t>
            </a:r>
            <a:endParaRPr lang="ru-RU" dirty="0"/>
          </a:p>
          <a:p>
            <a:pPr lvl="1"/>
            <a:r>
              <a:rPr lang="ru-RU" dirty="0"/>
              <a:t>Ключевая роль на проекте</a:t>
            </a:r>
            <a:r>
              <a:rPr lang="en-US" dirty="0"/>
              <a:t> </a:t>
            </a:r>
            <a:endParaRPr lang="ru-RU" dirty="0"/>
          </a:p>
          <a:p>
            <a:r>
              <a:rPr lang="ru-RU" dirty="0"/>
              <a:t>2 программиста 1С</a:t>
            </a:r>
          </a:p>
          <a:p>
            <a:r>
              <a:rPr lang="ru-RU" dirty="0"/>
              <a:t>15 владельцев процессов</a:t>
            </a:r>
          </a:p>
          <a:p>
            <a:r>
              <a:rPr lang="en-US" dirty="0"/>
              <a:t>~</a:t>
            </a:r>
            <a:r>
              <a:rPr lang="ru-RU" dirty="0"/>
              <a:t>50 ключевых пользователей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8" name="Текст 1"/>
          <p:cNvSpPr>
            <a:spLocks noGrp="1"/>
          </p:cNvSpPr>
          <p:nvPr>
            <p:ph type="body" sz="quarter" idx="34"/>
          </p:nvPr>
        </p:nvSpPr>
        <p:spPr/>
        <p:txBody>
          <a:bodyPr>
            <a:normAutofit/>
          </a:bodyPr>
          <a:lstStyle/>
          <a:p>
            <a:r>
              <a:rPr lang="ru-RU" dirty="0"/>
              <a:t>ЭКОНОМИЧЕСКИЙ ЭФФЕКТ С ПЕРВОГО МЕСЯЦА РАБОТЫ В 1С:</a:t>
            </a:r>
            <a:r>
              <a:rPr lang="en-US" dirty="0"/>
              <a:t>ERP</a:t>
            </a:r>
            <a:r>
              <a:rPr lang="ru-RU" dirty="0"/>
              <a:t>. АВТОМАТИЗАЦИЯ БИЗНЕСА ПО ПЕРЕРАБОТКЕ ЗЕРНА</a:t>
            </a:r>
            <a:r>
              <a:rPr lang="en-US" dirty="0"/>
              <a:t>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idx="35"/>
          </p:nvPr>
        </p:nvSpPr>
        <p:spPr>
          <a:xfrm>
            <a:off x="4913832" y="2792257"/>
            <a:ext cx="3982339" cy="2565955"/>
          </a:xfrm>
        </p:spPr>
        <p:txBody>
          <a:bodyPr>
            <a:normAutofit/>
          </a:bodyPr>
          <a:lstStyle/>
          <a:p>
            <a:r>
              <a:rPr lang="ru-RU" dirty="0"/>
              <a:t>Куратор проекта</a:t>
            </a:r>
          </a:p>
          <a:p>
            <a:r>
              <a:rPr lang="ru-RU" dirty="0"/>
              <a:t>Администратор проекта</a:t>
            </a:r>
          </a:p>
          <a:p>
            <a:r>
              <a:rPr lang="ru-RU" dirty="0"/>
              <a:t>Руководитель проекта</a:t>
            </a:r>
          </a:p>
          <a:p>
            <a:r>
              <a:rPr lang="ru-RU" dirty="0"/>
              <a:t>3 аналитика</a:t>
            </a:r>
          </a:p>
          <a:p>
            <a:r>
              <a:rPr lang="ru-RU" dirty="0"/>
              <a:t>3 программиста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836919" y="1643758"/>
            <a:ext cx="4307081" cy="11485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68576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rgbClr val="21212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ru-RU" dirty="0"/>
              <a:t>Команда исполнителя</a:t>
            </a:r>
          </a:p>
          <a:p>
            <a:r>
              <a:rPr lang="ru-RU" dirty="0"/>
              <a:t>(СофтБаланс)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423983D-4AA3-49C1-B58C-90FB8B0C6C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0924" y="4788398"/>
            <a:ext cx="4315722" cy="1014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0981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Краткое резюме проекта</a:t>
            </a:r>
          </a:p>
        </p:txBody>
      </p:sp>
      <p:graphicFrame>
        <p:nvGraphicFramePr>
          <p:cNvPr id="8" name="Объект 5">
            <a:extLst>
              <a:ext uri="{FF2B5EF4-FFF2-40B4-BE49-F238E27FC236}">
                <a16:creationId xmlns:a16="http://schemas.microsoft.com/office/drawing/2014/main" id="{0A03E96F-F516-4435-B79E-1EACCD6E72E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1554818"/>
              </p:ext>
            </p:extLst>
          </p:nvPr>
        </p:nvGraphicFramePr>
        <p:xfrm>
          <a:off x="265112" y="1631950"/>
          <a:ext cx="8000701" cy="42367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188334">
                  <a:extLst>
                    <a:ext uri="{9D8B030D-6E8A-4147-A177-3AD203B41FA5}">
                      <a16:colId xmlns:a16="http://schemas.microsoft.com/office/drawing/2014/main" val="256016544"/>
                    </a:ext>
                  </a:extLst>
                </a:gridCol>
                <a:gridCol w="1430701">
                  <a:extLst>
                    <a:ext uri="{9D8B030D-6E8A-4147-A177-3AD203B41FA5}">
                      <a16:colId xmlns:a16="http://schemas.microsoft.com/office/drawing/2014/main" val="221778610"/>
                    </a:ext>
                  </a:extLst>
                </a:gridCol>
                <a:gridCol w="2718943">
                  <a:extLst>
                    <a:ext uri="{9D8B030D-6E8A-4147-A177-3AD203B41FA5}">
                      <a16:colId xmlns:a16="http://schemas.microsoft.com/office/drawing/2014/main" val="371987716"/>
                    </a:ext>
                  </a:extLst>
                </a:gridCol>
                <a:gridCol w="2662723">
                  <a:extLst>
                    <a:ext uri="{9D8B030D-6E8A-4147-A177-3AD203B41FA5}">
                      <a16:colId xmlns:a16="http://schemas.microsoft.com/office/drawing/2014/main" val="297001998"/>
                    </a:ext>
                  </a:extLst>
                </a:gridCol>
              </a:tblGrid>
              <a:tr h="554355"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600"/>
                        </a:spcAft>
                        <a:buFont typeface="+mj-lt"/>
                        <a:buNone/>
                      </a:pPr>
                      <a:endParaRPr lang="ru-RU" sz="15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 defTabSz="914400" rtl="0" eaLnBrk="1" fontAlgn="b" latinLnBrk="0" hangingPunct="1">
                        <a:spcAft>
                          <a:spcPts val="600"/>
                        </a:spcAft>
                        <a:buFont typeface="+mj-lt"/>
                        <a:buNone/>
                      </a:pPr>
                      <a:r>
                        <a:rPr lang="ru-RU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Срок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 defTabSz="914400" rtl="0" eaLnBrk="1" fontAlgn="b" latinLnBrk="0" hangingPunct="1">
                        <a:spcAft>
                          <a:spcPts val="600"/>
                        </a:spcAft>
                        <a:buFont typeface="+mj-lt"/>
                        <a:buNone/>
                      </a:pPr>
                      <a:r>
                        <a:rPr lang="ru-RU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Цель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 defTabSz="914400" rtl="0" eaLnBrk="1" fontAlgn="b" latinLnBrk="0" hangingPunct="1">
                        <a:spcAft>
                          <a:spcPts val="600"/>
                        </a:spcAft>
                        <a:buFont typeface="+mj-lt"/>
                        <a:buNone/>
                      </a:pPr>
                      <a:r>
                        <a:rPr lang="ru-RU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Организационные рамки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28048192"/>
                  </a:ext>
                </a:extLst>
              </a:tr>
              <a:tr h="114871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План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Начало: </a:t>
                      </a:r>
                      <a:br>
                        <a:rPr lang="ru-RU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01.04.2019</a:t>
                      </a:r>
                    </a:p>
                    <a:p>
                      <a:pPr algn="l" fontAlgn="b"/>
                      <a:r>
                        <a:rPr lang="ru-RU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Окончание: 30.04.2020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Запустить в эксплуатацию </a:t>
                      </a:r>
                      <a:br>
                        <a:rPr lang="ru-RU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ERP-систему по всем декларированным функциональным блокам и удовлетворяющую всем согласованным функциональным требованиям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-10800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ru-RU" sz="16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ООО«ТДЧерноземье</a:t>
                      </a:r>
                      <a:r>
                        <a:rPr lang="ru-RU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»</a:t>
                      </a:r>
                    </a:p>
                    <a:p>
                      <a:pPr marL="0" indent="-10800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ru-RU" sz="16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ООО«Черноземье</a:t>
                      </a:r>
                      <a:r>
                        <a:rPr lang="ru-RU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»</a:t>
                      </a:r>
                    </a:p>
                    <a:p>
                      <a:pPr marL="0" indent="-10800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ru-RU" sz="16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ООО«УК«ЭксойлГрупп</a:t>
                      </a:r>
                      <a:r>
                        <a:rPr lang="ru-RU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»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03225444"/>
                  </a:ext>
                </a:extLst>
              </a:tr>
              <a:tr h="114871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Факт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Начало: </a:t>
                      </a:r>
                      <a:b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01.04.2019</a:t>
                      </a:r>
                    </a:p>
                    <a:p>
                      <a:pPr algn="l" fontAlgn="b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Окончание: 30.04.2020</a:t>
                      </a:r>
                    </a:p>
                    <a:p>
                      <a:pPr algn="l" fontAlgn="b"/>
                      <a:r>
                        <a:rPr lang="ru-RU" sz="1600" b="0" i="0" u="none" strike="noStrik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(срок выдержан)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indent="-342900" algn="l" fontAlgn="b">
                        <a:buFont typeface="Wingdings" panose="05000000000000000000" pitchFamily="2" charset="2"/>
                        <a:buChar char="ü"/>
                      </a:pPr>
                      <a:r>
                        <a:rPr lang="ru-RU" sz="1600" b="0" i="0" u="none" strike="noStrik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Выполнена</a:t>
                      </a:r>
                      <a:endParaRPr lang="ru-RU" sz="1600" b="1" i="0" u="none" strike="noStrike" kern="1200" dirty="0"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-108000" algn="l" defTabSz="914400" rtl="0" eaLnBrk="1" fontAlgn="b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ru-RU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ООО «</a:t>
                      </a:r>
                      <a:r>
                        <a:rPr lang="ru-RU" sz="16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ТДЧерноземье</a:t>
                      </a:r>
                      <a:r>
                        <a:rPr lang="ru-RU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»</a:t>
                      </a:r>
                    </a:p>
                    <a:p>
                      <a:pPr marL="0" indent="-108000" algn="l" defTabSz="914400" rtl="0" eaLnBrk="1" fontAlgn="b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ru-RU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ООО «Черноземье»</a:t>
                      </a:r>
                    </a:p>
                    <a:p>
                      <a:pPr marL="0" indent="-108000" algn="l" defTabSz="914400" rtl="0" eaLnBrk="1" fontAlgn="b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ru-RU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ООО «</a:t>
                      </a:r>
                      <a:r>
                        <a:rPr lang="ru-RU" sz="16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УК«ЭксойлГрупп</a:t>
                      </a:r>
                      <a:r>
                        <a:rPr lang="ru-RU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»</a:t>
                      </a:r>
                    </a:p>
                    <a:p>
                      <a:pPr marL="0" indent="-108000" algn="l" defTabSz="914400" rtl="0" eaLnBrk="1" fontAlgn="b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ru-RU" sz="1600" b="0" i="0" u="none" strike="noStrik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ООО</a:t>
                      </a:r>
                      <a:r>
                        <a:rPr lang="ru-RU" sz="1600" b="0" i="0" u="none" strike="noStrike" kern="1200" baseline="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«</a:t>
                      </a:r>
                      <a:r>
                        <a:rPr lang="ru-RU" sz="1600" b="0" i="0" u="none" strike="noStrike" kern="1200" dirty="0" err="1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ЭйБиТранс</a:t>
                      </a:r>
                      <a:r>
                        <a:rPr lang="ru-RU" sz="1600" b="0" i="0" u="none" strike="noStrik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»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07173262"/>
                  </a:ext>
                </a:extLst>
              </a:tr>
            </a:tbl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ru-RU" dirty="0"/>
              <a:t>ЭКОНОМИЧЕСКИЙ ЭФФЕКТ С ПЕРВОГО МЕСЯЦА РАБОТЫ В 1С:</a:t>
            </a:r>
            <a:r>
              <a:rPr lang="en-US" dirty="0"/>
              <a:t>ERP</a:t>
            </a:r>
            <a:r>
              <a:rPr lang="ru-RU" dirty="0"/>
              <a:t>. АВТОМАТИЗАЦИЯ БИЗНЕСА ПО ПЕРЕРАБОТКЕ ЗЕРНА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ru-RU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443354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Методика дистанционного внедрения</a:t>
            </a:r>
          </a:p>
        </p:txBody>
      </p:sp>
      <p:sp>
        <p:nvSpPr>
          <p:cNvPr id="7" name="Объект 2"/>
          <p:cNvSpPr>
            <a:spLocks noGrp="1"/>
          </p:cNvSpPr>
          <p:nvPr>
            <p:ph idx="1"/>
          </p:nvPr>
        </p:nvSpPr>
        <p:spPr>
          <a:xfrm>
            <a:off x="264920" y="1632247"/>
            <a:ext cx="8631252" cy="426155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pPr marL="385745" indent="-385745">
              <a:buFont typeface="Arial" panose="020B0604020202020204" pitchFamily="34" charset="0"/>
              <a:buAutoNum type="arabicPeriod"/>
            </a:pPr>
            <a:r>
              <a:rPr lang="ru-RU" dirty="0"/>
              <a:t>Выпустить приказ о команде проекта со стороны Заказчика</a:t>
            </a:r>
          </a:p>
          <a:p>
            <a:pPr marL="385745" indent="-385745">
              <a:buFont typeface="Arial" panose="020B0604020202020204" pitchFamily="34" charset="0"/>
              <a:buAutoNum type="arabicPeriod"/>
            </a:pPr>
            <a:r>
              <a:rPr lang="ru-RU" dirty="0"/>
              <a:t>Зафиксировать систему учёта </a:t>
            </a:r>
            <a:r>
              <a:rPr lang="ru-RU" dirty="0" err="1"/>
              <a:t>тикетов</a:t>
            </a:r>
            <a:r>
              <a:rPr lang="ru-RU" dirty="0"/>
              <a:t> и сроки реакций</a:t>
            </a:r>
          </a:p>
          <a:p>
            <a:pPr marL="385745" indent="-385745">
              <a:buFont typeface="Arial" panose="020B0604020202020204" pitchFamily="34" charset="0"/>
              <a:buAutoNum type="arabicPeriod"/>
            </a:pPr>
            <a:r>
              <a:rPr lang="ru-RU" dirty="0"/>
              <a:t>Ежедневные </a:t>
            </a:r>
            <a:r>
              <a:rPr lang="en-US" dirty="0"/>
              <a:t>agile</a:t>
            </a:r>
            <a:r>
              <a:rPr lang="ru-RU" dirty="0"/>
              <a:t>-митапы до 20 минут</a:t>
            </a:r>
          </a:p>
          <a:p>
            <a:pPr marL="385745" indent="-385745">
              <a:buFont typeface="Arial" panose="020B0604020202020204" pitchFamily="34" charset="0"/>
              <a:buAutoNum type="arabicPeriod"/>
            </a:pPr>
            <a:r>
              <a:rPr lang="ru-RU" dirty="0"/>
              <a:t>Еженедельный Управляющий комитет с участием первых лиц компании</a:t>
            </a:r>
          </a:p>
          <a:p>
            <a:pPr marL="385745" indent="-385745">
              <a:buFont typeface="Arial" panose="020B0604020202020204" pitchFamily="34" charset="0"/>
              <a:buAutoNum type="arabicPeriod"/>
            </a:pPr>
            <a:r>
              <a:rPr lang="ru-RU" dirty="0"/>
              <a:t>Тематические группы в Скайпе (Блока Казначейство, Завод регламентированный учёт и т.д.)</a:t>
            </a:r>
          </a:p>
          <a:p>
            <a:pPr marL="385745" indent="-385745">
              <a:buFont typeface="Arial" panose="020B0604020202020204" pitchFamily="34" charset="0"/>
              <a:buAutoNum type="arabicPeriod"/>
            </a:pPr>
            <a:r>
              <a:rPr lang="ru-RU" dirty="0"/>
              <a:t>Не реже одного раза в месяц продолжительная командировка команды Исполнителя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ru-RU" dirty="0"/>
              <a:t>ЭКОНОМИЧЕСКИЙ ЭФФЕКТ С ПЕРВОГО МЕСЯЦА РАБОТЫ В 1С:</a:t>
            </a:r>
            <a:r>
              <a:rPr lang="en-US" dirty="0"/>
              <a:t>ERP</a:t>
            </a:r>
            <a:r>
              <a:rPr lang="ru-RU" dirty="0"/>
              <a:t>. АВТОМАТИЗАЦИЯ БИЗНЕСА ПО ПЕРЕРАБОТКЕ ЗЕРНА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ru-RU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213055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Функциональные блоки</a:t>
            </a:r>
          </a:p>
        </p:txBody>
      </p:sp>
      <p:sp>
        <p:nvSpPr>
          <p:cNvPr id="7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385745" indent="-385745">
              <a:buFont typeface="Arial" panose="020B0604020202020204" pitchFamily="34" charset="0"/>
              <a:buAutoNum type="arabicPeriod"/>
            </a:pPr>
            <a:r>
              <a:rPr lang="ru-RU" dirty="0"/>
              <a:t>Управление качеством (количественно-качественный учёт, ККУ)</a:t>
            </a:r>
          </a:p>
          <a:p>
            <a:pPr marL="385745" indent="-385745">
              <a:buFont typeface="Arial" panose="020B0604020202020204" pitchFamily="34" charset="0"/>
              <a:buAutoNum type="arabicPeriod"/>
            </a:pPr>
            <a:r>
              <a:rPr lang="ru-RU" dirty="0"/>
              <a:t>Управление закупками</a:t>
            </a:r>
          </a:p>
          <a:p>
            <a:pPr marL="385745" indent="-385745">
              <a:buFont typeface="Arial" panose="020B0604020202020204" pitchFamily="34" charset="0"/>
              <a:buAutoNum type="arabicPeriod"/>
            </a:pPr>
            <a:r>
              <a:rPr lang="ru-RU" dirty="0"/>
              <a:t>Складской учёт</a:t>
            </a:r>
          </a:p>
          <a:p>
            <a:pPr marL="385745" indent="-385745">
              <a:buFont typeface="Arial" panose="020B0604020202020204" pitchFamily="34" charset="0"/>
              <a:buAutoNum type="arabicPeriod"/>
            </a:pPr>
            <a:r>
              <a:rPr lang="ru-RU" dirty="0"/>
              <a:t>Управление продажами (коммерческий учёт)</a:t>
            </a:r>
          </a:p>
          <a:p>
            <a:pPr marL="385745" indent="-385745">
              <a:buFont typeface="Arial" panose="020B0604020202020204" pitchFamily="34" charset="0"/>
              <a:buAutoNum type="arabicPeriod"/>
            </a:pPr>
            <a:r>
              <a:rPr lang="ru-RU" dirty="0"/>
              <a:t>Транспортная логистика (управление доставкой)</a:t>
            </a:r>
          </a:p>
          <a:p>
            <a:pPr marL="385745" indent="-385745">
              <a:buFont typeface="Arial" panose="020B0604020202020204" pitchFamily="34" charset="0"/>
              <a:buAutoNum type="arabicPeriod"/>
            </a:pPr>
            <a:r>
              <a:rPr lang="ru-RU" dirty="0"/>
              <a:t>Управление производством (производственный учёт)</a:t>
            </a:r>
          </a:p>
          <a:p>
            <a:pPr marL="385745" indent="-385745">
              <a:buFont typeface="Arial" panose="020B0604020202020204" pitchFamily="34" charset="0"/>
              <a:buAutoNum type="arabicPeriod"/>
            </a:pPr>
            <a:r>
              <a:rPr lang="ru-RU" dirty="0"/>
              <a:t>Документооборот</a:t>
            </a:r>
          </a:p>
          <a:p>
            <a:pPr marL="385745" indent="-385745">
              <a:buFont typeface="Arial" panose="020B0604020202020204" pitchFamily="34" charset="0"/>
              <a:buAutoNum type="arabicPeriod"/>
            </a:pPr>
            <a:r>
              <a:rPr lang="ru-RU" dirty="0"/>
              <a:t>Бюджетирование</a:t>
            </a:r>
          </a:p>
          <a:p>
            <a:pPr marL="385745" indent="-385745">
              <a:buFont typeface="Arial" panose="020B0604020202020204" pitchFamily="34" charset="0"/>
              <a:buAutoNum type="arabicPeriod"/>
            </a:pPr>
            <a:r>
              <a:rPr lang="ru-RU" dirty="0"/>
              <a:t>Объемно-календарное планирование</a:t>
            </a:r>
          </a:p>
          <a:p>
            <a:pPr marL="385745" indent="-385745">
              <a:buFont typeface="Arial" panose="020B0604020202020204" pitchFamily="34" charset="0"/>
              <a:buAutoNum type="arabicPeriod"/>
            </a:pPr>
            <a:r>
              <a:rPr lang="ru-RU" dirty="0"/>
              <a:t>Казначейство</a:t>
            </a:r>
          </a:p>
          <a:p>
            <a:pPr marL="385745" indent="-385745">
              <a:buFont typeface="Arial" panose="020B0604020202020204" pitchFamily="34" charset="0"/>
              <a:buAutoNum type="arabicPeriod"/>
            </a:pPr>
            <a:r>
              <a:rPr lang="ru-RU" dirty="0"/>
              <a:t>Расчет себестоимости и финансового результата</a:t>
            </a:r>
          </a:p>
          <a:p>
            <a:pPr marL="385745" indent="-385745">
              <a:buFont typeface="Arial" panose="020B0604020202020204" pitchFamily="34" charset="0"/>
              <a:buAutoNum type="arabicPeriod"/>
            </a:pPr>
            <a:r>
              <a:rPr lang="ru-RU" dirty="0"/>
              <a:t>Регламентированный учёт</a:t>
            </a:r>
          </a:p>
          <a:p>
            <a:pPr marL="385745" indent="-385745">
              <a:buFont typeface="Arial" panose="020B0604020202020204" pitchFamily="34" charset="0"/>
              <a:buAutoNum type="arabicPeriod"/>
            </a:pPr>
            <a:r>
              <a:rPr lang="ru-RU" dirty="0"/>
              <a:t>Монитор руководителя. Контроль целевых показателей</a:t>
            </a:r>
          </a:p>
          <a:p>
            <a:pPr marL="385745" indent="-385745">
              <a:buFont typeface="Arial" panose="020B0604020202020204" pitchFamily="34" charset="0"/>
              <a:buAutoNum type="arabicPeriod"/>
            </a:pPr>
            <a:r>
              <a:rPr lang="ru-RU" dirty="0"/>
              <a:t>Интеграция со смежными системами</a:t>
            </a:r>
          </a:p>
          <a:p>
            <a:pPr marL="385745" indent="-385745">
              <a:buFont typeface="Arial" panose="020B0604020202020204" pitchFamily="34" charset="0"/>
              <a:buAutoNum type="arabicPeriod"/>
            </a:pPr>
            <a:r>
              <a:rPr lang="ru-RU" dirty="0"/>
              <a:t>Техническое обслуживание и управление ремонтами (</a:t>
            </a:r>
            <a:r>
              <a:rPr lang="ru-RU" dirty="0" err="1"/>
              <a:t>ТОиР</a:t>
            </a:r>
            <a:r>
              <a:rPr lang="ru-RU" dirty="0"/>
              <a:t>)</a:t>
            </a:r>
          </a:p>
          <a:p>
            <a:pPr marL="385745" indent="-385745">
              <a:buFont typeface="Arial" panose="020B0604020202020204" pitchFamily="34" charset="0"/>
              <a:buAutoNum type="arabicPeriod"/>
            </a:pP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ru-RU" dirty="0"/>
              <a:t>ЭКОНОМИЧЕСКИЙ ЭФФЕКТ С ПЕРВОГО МЕСЯЦА РАБОТЫ В 1С:</a:t>
            </a:r>
            <a:r>
              <a:rPr lang="en-US" dirty="0"/>
              <a:t>ERP</a:t>
            </a:r>
            <a:r>
              <a:rPr lang="ru-RU" dirty="0"/>
              <a:t>. АВТОМАТИЗАЦИЯ БИЗНЕСА ПО ПЕРЕРАБОТКЕ ЗЕРНА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ru-RU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470437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Командировки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2000" b="1" dirty="0"/>
              <a:t>18 командировок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ru-RU" sz="1600" dirty="0"/>
              <a:t>первая 18.03.2020 г.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ru-RU" sz="1600" dirty="0"/>
              <a:t>последняя 24.03.2020 г.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2000" b="1" dirty="0"/>
              <a:t>500 </a:t>
            </a:r>
            <a:r>
              <a:rPr lang="ru-RU" sz="2000" b="1" dirty="0" err="1"/>
              <a:t>человекодней</a:t>
            </a:r>
            <a:r>
              <a:rPr lang="ru-RU" sz="2000" b="1" dirty="0"/>
              <a:t> 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ru-RU" sz="1600" dirty="0"/>
              <a:t>7 членов команды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ru-RU" sz="1600" dirty="0"/>
              <a:t>от 3х дней до 3х неделей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ru-RU" sz="1600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2000" dirty="0"/>
              <a:t>Накладные расходы составили </a:t>
            </a:r>
            <a:r>
              <a:rPr lang="en-US" sz="2000" dirty="0"/>
              <a:t>6% </a:t>
            </a:r>
            <a:r>
              <a:rPr lang="ru-RU" sz="2000" dirty="0"/>
              <a:t>от стоимости проекта.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ru-RU" dirty="0"/>
              <a:t>ЭКОНОМИЧЕСКИЙ ЭФФЕКТ С ПЕРВОГО МЕСЯЦА РАБОТЫ В 1С:</a:t>
            </a:r>
            <a:r>
              <a:rPr lang="en-US" dirty="0"/>
              <a:t>ERP</a:t>
            </a:r>
            <a:r>
              <a:rPr lang="ru-RU" dirty="0"/>
              <a:t>. АВТОМАТИЗАЦИЯ БИЗНЕСА ПО ПЕРЕРАБОТКЕ ЗЕРНА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ru-RU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66824690"/>
      </p:ext>
    </p:extLst>
  </p:cSld>
  <p:clrMapOvr>
    <a:masterClrMapping/>
  </p:clrMapOvr>
</p:sld>
</file>

<file path=ppt/theme/theme1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20075</TotalTime>
  <Words>1557</Words>
  <Application>Microsoft Office PowerPoint</Application>
  <PresentationFormat>Экран (4:3)</PresentationFormat>
  <Paragraphs>250</Paragraphs>
  <Slides>38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44" baseType="lpstr">
      <vt:lpstr>Arial</vt:lpstr>
      <vt:lpstr>Calibri</vt:lpstr>
      <vt:lpstr>Calibri Light</vt:lpstr>
      <vt:lpstr>Roboto</vt:lpstr>
      <vt:lpstr>Wingdings</vt:lpstr>
      <vt:lpstr>Специальное оформление</vt:lpstr>
      <vt:lpstr>Презентация PowerPoint</vt:lpstr>
      <vt:lpstr>О компании</vt:lpstr>
      <vt:lpstr>О компании</vt:lpstr>
      <vt:lpstr>Предыстория и цели</vt:lpstr>
      <vt:lpstr>Команда заказчика</vt:lpstr>
      <vt:lpstr>Краткое резюме проекта</vt:lpstr>
      <vt:lpstr>Методика дистанционного внедрения</vt:lpstr>
      <vt:lpstr>Функциональные блоки</vt:lpstr>
      <vt:lpstr>Командировки</vt:lpstr>
      <vt:lpstr>Проектные задачи в системе RedMine</vt:lpstr>
      <vt:lpstr>Проектные задачи в системе RedMine</vt:lpstr>
      <vt:lpstr>Экономический эффект от внедрения ERP</vt:lpstr>
      <vt:lpstr>Бюджет проекта</vt:lpstr>
      <vt:lpstr>Сроки</vt:lpstr>
      <vt:lpstr>Скриншоты</vt:lpstr>
      <vt:lpstr>Логистика</vt:lpstr>
      <vt:lpstr>Презентация PowerPoint</vt:lpstr>
      <vt:lpstr>Презентация PowerPoint</vt:lpstr>
      <vt:lpstr>Презентация PowerPoint</vt:lpstr>
      <vt:lpstr>Отчёт о движении ТС по территории завода</vt:lpstr>
      <vt:lpstr>Продажи. Спецификация</vt:lpstr>
      <vt:lpstr>Продажи. Контроль исполнения договоров</vt:lpstr>
      <vt:lpstr>Продажи. Заказ клиента</vt:lpstr>
      <vt:lpstr>Продажи. Заказ клиента</vt:lpstr>
      <vt:lpstr>Документооборот. Согласование</vt:lpstr>
      <vt:lpstr>Документооборот. Шаблон согласования</vt:lpstr>
      <vt:lpstr>Казначейство. Заявка на расход ДС  Контроллинг</vt:lpstr>
      <vt:lpstr>Закупки. План закупок</vt:lpstr>
      <vt:lpstr>Закупки. Договор поставки сырья</vt:lpstr>
      <vt:lpstr>Контроль исполнения договоров закупки</vt:lpstr>
      <vt:lpstr>Закупки. Реестр съёма по цене</vt:lpstr>
      <vt:lpstr>ККУ документов оперативного учёта</vt:lpstr>
      <vt:lpstr>ККУ. Остатки и движение сырья в приведенном весе</vt:lpstr>
      <vt:lpstr>Монитор руководителя. Виджеты на планшет для акционера</vt:lpstr>
      <vt:lpstr>Чего добились</vt:lpstr>
      <vt:lpstr>Консалтинг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Aseev</dc:creator>
  <cp:lastModifiedBy>Рощин Владимир Александрович</cp:lastModifiedBy>
  <cp:revision>1304</cp:revision>
  <cp:lastPrinted>2018-09-11T15:30:29Z</cp:lastPrinted>
  <dcterms:created xsi:type="dcterms:W3CDTF">2018-04-06T11:18:33Z</dcterms:created>
  <dcterms:modified xsi:type="dcterms:W3CDTF">2020-05-13T06:43:36Z</dcterms:modified>
</cp:coreProperties>
</file>